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charts/style15.xml" ContentType="application/vnd.ms-office.chartstyl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charts/chart28.xml" ContentType="application/vnd.openxmlformats-officedocument.drawingml.chart+xml"/>
  <Override PartName="/ppt/charts/colors6.xml" ContentType="application/vnd.ms-office.chartcolorstyle+xml"/>
  <Override PartName="/ppt/charts/style22.xml" ContentType="application/vnd.ms-office.chartstyle+xml"/>
  <Override PartName="/ppt/charts/colors27.xml" ContentType="application/vnd.ms-office.chartcolor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style11.xml" ContentType="application/vnd.ms-office.chartstyle+xml"/>
  <Override PartName="/ppt/charts/colors16.xml" ContentType="application/vnd.ms-office.chartcolorstyl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charts/chart13.xml" ContentType="application/vnd.openxmlformats-officedocument.drawingml.chart+xml"/>
  <Override PartName="/ppt/charts/chart24.xml" ContentType="application/vnd.openxmlformats-officedocument.drawingml.chart+xml"/>
  <Override PartName="/ppt/charts/colors2.xml" ContentType="application/vnd.ms-office.chartcolorstyle+xml"/>
  <Override PartName="/ppt/charts/colors23.xml" ContentType="application/vnd.ms-office.chartcolorstyl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harts/colors12.xml" ContentType="application/vnd.ms-office.chartcolorstyle+xml"/>
  <Override PartName="/ppt/charts/chart7.xml" ContentType="application/vnd.openxmlformats-officedocument.drawingml.chart+xml"/>
  <Override PartName="/ppt/charts/chart20.xml" ContentType="application/vnd.openxmlformats-officedocument.drawingml.chart+xml"/>
  <Override PartName="/ppt/charts/style9.xml" ContentType="application/vnd.ms-office.chartstyle+xml"/>
  <Override PartName="/ppt/charts/chart3.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charts/style5.xml" ContentType="application/vnd.ms-office.chartstyle+xml"/>
  <Override PartName="/ppt/charts/style27.xml" ContentType="application/vnd.ms-office.chartstyle+xml"/>
  <Override PartName="/ppt/slides/slide9.xml" ContentType="application/vnd.openxmlformats-officedocument.presentationml.slide+xml"/>
  <Override PartName="/ppt/viewProps.xml" ContentType="application/vnd.openxmlformats-officedocument.presentationml.viewProps+xml"/>
  <Override PartName="/ppt/charts/style16.xml" ContentType="application/vnd.ms-office.chartstyl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charts/style1.xml" ContentType="application/vnd.ms-office.chartstyle+xml"/>
  <Override PartName="/ppt/charts/style23.xml" ContentType="application/vnd.ms-office.chartstyl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charts/chart18.xml" ContentType="application/vnd.openxmlformats-officedocument.drawingml.chart+xml"/>
  <Override PartName="/ppt/charts/colors28.xml" ContentType="application/vnd.ms-office.chartcolorstyle+xml"/>
  <Override PartName="/ppt/charts/colors17.xml" ContentType="application/vnd.ms-office.chartcolorstyle+xml"/>
  <Override PartName="/ppt/charts/colors7.xml" ContentType="application/vnd.ms-office.chartcolorstyle+xml"/>
  <Override PartName="/ppt/charts/style12.xml" ContentType="application/vnd.ms-office.chart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charts/chart25.xml" ContentType="application/vnd.openxmlformats-officedocument.drawingml.chart+xml"/>
  <Override PartName="/ppt/presentation.xml" ContentType="application/vnd.openxmlformats-officedocument.presentationml.presentation.main+xml"/>
  <Override PartName="/ppt/slides/slide22.xml" ContentType="application/vnd.openxmlformats-officedocument.presentationml.slide+xml"/>
  <Override PartName="/ppt/tags/tag1.xml" ContentType="application/vnd.openxmlformats-officedocument.presentationml.tags+xml"/>
  <Override PartName="/ppt/charts/chart14.xml" ContentType="application/vnd.openxmlformats-officedocument.drawingml.chart+xml"/>
  <Override PartName="/docProps/app.xml" ContentType="application/vnd.openxmlformats-officedocument.extended-properties+xml"/>
  <Override PartName="/ppt/charts/colors24.xml" ContentType="application/vnd.ms-office.chartcolorstyle+xml"/>
  <Override PartName="/ppt/charts/colors13.xml" ContentType="application/vnd.ms-office.chartcolorstyle+xml"/>
  <Override PartName="/ppt/charts/colors3.xml" ContentType="application/vnd.ms-office.chartcolorstyle+xml"/>
  <Override PartName="/ppt/slides/slide11.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2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diagrams/layout2.xml" ContentType="application/vnd.openxmlformats-officedocument.drawingml.diagramLayout+xml"/>
  <Override PartName="/ppt/charts/style8.xml" ContentType="application/vnd.ms-office.chartstyle+xml"/>
  <Override PartName="/ppt/charts/colors20.xml" ContentType="application/vnd.ms-office.chartcolorstyle+xml"/>
  <Override PartName="/ppt/charts/chart4.xml" ContentType="application/vnd.openxmlformats-officedocument.drawingml.chart+xml"/>
  <Override PartName="/ppt/charts/style19.xml" ContentType="application/vnd.ms-office.chartstyle+xml"/>
  <Override PartName="/ppt/charts/style28.xml" ContentType="application/vnd.ms-office.chartstyle+xml"/>
  <Override PartName="/ppt/charts/style6.xml" ContentType="application/vnd.ms-office.chartstyle+xml"/>
  <Override PartName="/ppt/slides/slide8.xml" ContentType="application/vnd.openxmlformats-officedocument.presentationml.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charts/style4.xml" ContentType="application/vnd.ms-office.chartstyle+xml"/>
  <Override PartName="/ppt/charts/style17.xml" ContentType="application/vnd.ms-office.chartstyle+xml"/>
  <Override PartName="/ppt/charts/style26.xml" ContentType="application/vnd.ms-office.chartstyle+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charts/colors8.xml" ContentType="application/vnd.ms-office.chartcolorstyle+xml"/>
  <Override PartName="/ppt/charts/style2.xml" ContentType="application/vnd.ms-office.chartstyle+xml"/>
  <Override PartName="/ppt/charts/style24.xml" ContentType="application/vnd.ms-office.chart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charts/chart19.xml" ContentType="application/vnd.openxmlformats-officedocument.drawingml.chart+xml"/>
  <Override PartName="/ppt/charts/style13.xml" ContentType="application/vnd.ms-office.chartstyle+xml"/>
  <Override PartName="/ppt/charts/colors18.xml" ContentType="application/vnd.ms-office.chartcolorstyl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charts/chart26.xml" ContentType="application/vnd.openxmlformats-officedocument.drawingml.chart+xml"/>
  <Override PartName="/ppt/charts/colors4.xml" ContentType="application/vnd.ms-office.chartcolorstyle+xml"/>
  <Override PartName="/ppt/charts/style20.xml" ContentType="application/vnd.ms-office.chartstyle+xml"/>
  <Override PartName="/ppt/charts/colors25.xml" ContentType="application/vnd.ms-office.chartcolorstyl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charts/chart15.xml" ContentType="application/vnd.openxmlformats-officedocument.drawingml.chart+xml"/>
  <Override PartName="/ppt/charts/colors14.xml" ContentType="application/vnd.ms-office.chartcolorstyl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olors21.xml" ContentType="application/vnd.ms-office.chartcolorstyle+xml"/>
  <Override PartName="/ppt/charts/style7.xml" ContentType="application/vnd.ms-office.chartstyle+xml"/>
  <Override PartName="/ppt/charts/colors10.xml" ContentType="application/vnd.ms-office.chartcolorstyle+xml"/>
  <Override PartName="/ppt/charts/chart5.xml" ContentType="application/vnd.openxmlformats-officedocument.drawingml.chart+xml"/>
  <Override PartName="/ppt/charts/style18.xml" ContentType="application/vnd.ms-office.chartstyle+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charts/style3.xml" ContentType="application/vnd.ms-office.chartstyle+xml"/>
  <Override PartName="/ppt/charts/style25.xml" ContentType="application/vnd.ms-office.chartstyl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charts/colors9.xml" ContentType="application/vnd.ms-office.chartcolorstyle+xml"/>
  <Override PartName="/ppt/charts/style14.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charts/chart27.xml" ContentType="application/vnd.openxmlformats-officedocument.drawingml.chart+xml"/>
  <Override PartName="/ppt/charts/colors19.xml" ContentType="application/vnd.ms-office.chartcolorstyle+xml"/>
  <Override PartName="/ppt/charts/style21.xml" ContentType="application/vnd.ms-office.chartstyle+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diagrams/quickStyle1.xml" ContentType="application/vnd.openxmlformats-officedocument.drawingml.diagramStyle+xml"/>
  <Override PartName="/ppt/charts/chart16.xml" ContentType="application/vnd.openxmlformats-officedocument.drawingml.chart+xml"/>
  <Override PartName="/ppt/charts/colors26.xml" ContentType="application/vnd.ms-office.chartcolorstyle+xml"/>
  <Override PartName="/ppt/charts/colors15.xml" ContentType="application/vnd.ms-office.chartcolorstyle+xml"/>
  <Override PartName="/ppt/charts/colors5.xml" ContentType="application/vnd.ms-office.chartcolorstyle+xml"/>
  <Override PartName="/ppt/charts/style10.xml" ContentType="application/vnd.ms-office.chart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charts/chart23.xml" ContentType="application/vnd.openxmlformats-officedocument.drawingml.chart+xml"/>
  <Override PartName="/ppt/slides/slide20.xml" ContentType="application/vnd.openxmlformats-officedocument.presentationml.slide+xml"/>
  <Override PartName="/ppt/slideLayouts/slideLayout12.xml" ContentType="application/vnd.openxmlformats-officedocument.presentationml.slideLayout+xml"/>
  <Override PartName="/ppt/charts/chart12.xml" ContentType="application/vnd.openxmlformats-officedocument.drawingml.chart+xml"/>
  <Override PartName="/ppt/charts/colors22.xml" ContentType="application/vnd.ms-office.chartcolorstyle+xml"/>
  <Override PartName="/ppt/charts/colors11.xml" ContentType="application/vnd.ms-office.chartcolor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7" r:id="rId2"/>
    <p:sldId id="259" r:id="rId3"/>
    <p:sldId id="300" r:id="rId4"/>
    <p:sldId id="298" r:id="rId5"/>
    <p:sldId id="260" r:id="rId6"/>
    <p:sldId id="299" r:id="rId7"/>
    <p:sldId id="261" r:id="rId8"/>
    <p:sldId id="289" r:id="rId9"/>
    <p:sldId id="290" r:id="rId10"/>
    <p:sldId id="291" r:id="rId11"/>
    <p:sldId id="292" r:id="rId12"/>
    <p:sldId id="293" r:id="rId13"/>
    <p:sldId id="285" r:id="rId14"/>
    <p:sldId id="294" r:id="rId15"/>
    <p:sldId id="301" r:id="rId16"/>
    <p:sldId id="264" r:id="rId17"/>
    <p:sldId id="302" r:id="rId18"/>
    <p:sldId id="265" r:id="rId19"/>
    <p:sldId id="303" r:id="rId20"/>
    <p:sldId id="266" r:id="rId21"/>
    <p:sldId id="267" r:id="rId22"/>
    <p:sldId id="268" r:id="rId23"/>
    <p:sldId id="269" r:id="rId24"/>
    <p:sldId id="288" r:id="rId25"/>
    <p:sldId id="270" r:id="rId26"/>
    <p:sldId id="304" r:id="rId27"/>
    <p:sldId id="271" r:id="rId28"/>
    <p:sldId id="273" r:id="rId29"/>
    <p:sldId id="305" r:id="rId30"/>
    <p:sldId id="274" r:id="rId31"/>
    <p:sldId id="275" r:id="rId32"/>
    <p:sldId id="295" r:id="rId33"/>
    <p:sldId id="276" r:id="rId34"/>
    <p:sldId id="296" r:id="rId35"/>
    <p:sldId id="297" r:id="rId36"/>
    <p:sldId id="277" r:id="rId37"/>
    <p:sldId id="306" r:id="rId38"/>
    <p:sldId id="278" r:id="rId39"/>
    <p:sldId id="307" r:id="rId40"/>
    <p:sldId id="279" r:id="rId41"/>
    <p:sldId id="284" r:id="rId42"/>
    <p:sldId id="280" r:id="rId43"/>
    <p:sldId id="281" r:id="rId44"/>
    <p:sldId id="282" r:id="rId45"/>
    <p:sldId id="283"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88"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2.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3.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4.xml.rels><?xml version="1.0" encoding="UTF-8" standalone="yes"?>
<Relationships xmlns="http://schemas.openxmlformats.org/package/2006/relationships"><Relationship Id="rId3" Type="http://schemas.microsoft.com/office/2011/relationships/chartStyle" Target="style14.xml"/><Relationship Id="rId2" Type="http://schemas.microsoft.com/office/2011/relationships/chartColorStyle" Target="colors14.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5.xml.rels><?xml version="1.0" encoding="UTF-8" standalone="yes"?>
<Relationships xmlns="http://schemas.openxmlformats.org/package/2006/relationships"><Relationship Id="rId3" Type="http://schemas.microsoft.com/office/2011/relationships/chartStyle" Target="style15.xml"/><Relationship Id="rId2" Type="http://schemas.microsoft.com/office/2011/relationships/chartColorStyle" Target="colors15.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6.xml.rels><?xml version="1.0" encoding="UTF-8" standalone="yes"?>
<Relationships xmlns="http://schemas.openxmlformats.org/package/2006/relationships"><Relationship Id="rId3" Type="http://schemas.microsoft.com/office/2011/relationships/chartStyle" Target="style16.xml"/><Relationship Id="rId2" Type="http://schemas.microsoft.com/office/2011/relationships/chartColorStyle" Target="colors16.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7.xml.rels><?xml version="1.0" encoding="UTF-8" standalone="yes"?>
<Relationships xmlns="http://schemas.openxmlformats.org/package/2006/relationships"><Relationship Id="rId3" Type="http://schemas.microsoft.com/office/2011/relationships/chartStyle" Target="style17.xml"/><Relationship Id="rId2" Type="http://schemas.microsoft.com/office/2011/relationships/chartColorStyle" Target="colors17.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8.xml.rels><?xml version="1.0" encoding="UTF-8" standalone="yes"?>
<Relationships xmlns="http://schemas.openxmlformats.org/package/2006/relationships"><Relationship Id="rId3" Type="http://schemas.microsoft.com/office/2011/relationships/chartStyle" Target="style18.xml"/><Relationship Id="rId2" Type="http://schemas.microsoft.com/office/2011/relationships/chartColorStyle" Target="colors18.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19.xml.rels><?xml version="1.0" encoding="UTF-8" standalone="yes"?>
<Relationships xmlns="http://schemas.openxmlformats.org/package/2006/relationships"><Relationship Id="rId3" Type="http://schemas.microsoft.com/office/2011/relationships/chartStyle" Target="style19.xml"/><Relationship Id="rId2" Type="http://schemas.microsoft.com/office/2011/relationships/chartColorStyle" Target="colors19.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0.xml.rels><?xml version="1.0" encoding="UTF-8" standalone="yes"?>
<Relationships xmlns="http://schemas.openxmlformats.org/package/2006/relationships"><Relationship Id="rId3" Type="http://schemas.microsoft.com/office/2011/relationships/chartStyle" Target="style20.xml"/><Relationship Id="rId2" Type="http://schemas.microsoft.com/office/2011/relationships/chartColorStyle" Target="colors20.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1.xml.rels><?xml version="1.0" encoding="UTF-8" standalone="yes"?>
<Relationships xmlns="http://schemas.openxmlformats.org/package/2006/relationships"><Relationship Id="rId3" Type="http://schemas.microsoft.com/office/2011/relationships/chartStyle" Target="style21.xml"/><Relationship Id="rId2" Type="http://schemas.microsoft.com/office/2011/relationships/chartColorStyle" Target="colors21.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2.xml.rels><?xml version="1.0" encoding="UTF-8" standalone="yes"?>
<Relationships xmlns="http://schemas.openxmlformats.org/package/2006/relationships"><Relationship Id="rId3" Type="http://schemas.microsoft.com/office/2011/relationships/chartStyle" Target="style22.xml"/><Relationship Id="rId2" Type="http://schemas.microsoft.com/office/2011/relationships/chartColorStyle" Target="colors22.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3.xml.rels><?xml version="1.0" encoding="UTF-8" standalone="yes"?>
<Relationships xmlns="http://schemas.openxmlformats.org/package/2006/relationships"><Relationship Id="rId3" Type="http://schemas.microsoft.com/office/2011/relationships/chartStyle" Target="style23.xml"/><Relationship Id="rId2" Type="http://schemas.microsoft.com/office/2011/relationships/chartColorStyle" Target="colors23.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4.xml.rels><?xml version="1.0" encoding="UTF-8" standalone="yes"?>
<Relationships xmlns="http://schemas.openxmlformats.org/package/2006/relationships"><Relationship Id="rId3" Type="http://schemas.microsoft.com/office/2011/relationships/chartStyle" Target="style24.xml"/><Relationship Id="rId2" Type="http://schemas.microsoft.com/office/2011/relationships/chartColorStyle" Target="colors24.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5.xml.rels><?xml version="1.0" encoding="UTF-8" standalone="yes"?>
<Relationships xmlns="http://schemas.openxmlformats.org/package/2006/relationships"><Relationship Id="rId3" Type="http://schemas.microsoft.com/office/2011/relationships/chartStyle" Target="style25.xml"/><Relationship Id="rId2" Type="http://schemas.microsoft.com/office/2011/relationships/chartColorStyle" Target="colors25.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6.xml.rels><?xml version="1.0" encoding="UTF-8" standalone="yes"?>
<Relationships xmlns="http://schemas.openxmlformats.org/package/2006/relationships"><Relationship Id="rId3" Type="http://schemas.microsoft.com/office/2011/relationships/chartStyle" Target="style26.xml"/><Relationship Id="rId2" Type="http://schemas.microsoft.com/office/2011/relationships/chartColorStyle" Target="colors26.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7.xml.rels><?xml version="1.0" encoding="UTF-8" standalone="yes"?>
<Relationships xmlns="http://schemas.openxmlformats.org/package/2006/relationships"><Relationship Id="rId3" Type="http://schemas.microsoft.com/office/2011/relationships/chartStyle" Target="style27.xml"/><Relationship Id="rId2" Type="http://schemas.microsoft.com/office/2011/relationships/chartColorStyle" Target="colors27.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28.xml.rels><?xml version="1.0" encoding="UTF-8" standalone="yes"?>
<Relationships xmlns="http://schemas.openxmlformats.org/package/2006/relationships"><Relationship Id="rId3" Type="http://schemas.microsoft.com/office/2011/relationships/chartStyle" Target="style28.xml"/><Relationship Id="rId2" Type="http://schemas.microsoft.com/office/2011/relationships/chartColorStyle" Target="colors28.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C:\Users\User\Desktop\VNG\Data%20Collection,Entry%20and%20Analysis\Data%20Entry%20and%20Analysis\Kufr%20Ra'e\BDS%20Providers%20-%20Data%20Analysis\Kufr%20Ra'e%20-%20BDS%20Providers%20Data%20Analys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ar-SA" sz="1800" b="1" i="0" baseline="0">
                <a:effectLst/>
              </a:rPr>
              <a:t>الشكل القانوني للمؤسسات</a:t>
            </a:r>
            <a:endParaRPr lang="en-US">
              <a:effectLst/>
            </a:endParaRPr>
          </a:p>
        </c:rich>
      </c:tx>
      <c:layout/>
      <c:spPr>
        <a:noFill/>
        <a:ln>
          <a:noFill/>
        </a:ln>
        <a:effectLst/>
      </c:spPr>
    </c:title>
    <c:plotArea>
      <c:layout/>
      <c:barChart>
        <c:barDir val="col"/>
        <c:grouping val="clustered"/>
        <c:ser>
          <c:idx val="0"/>
          <c:order val="0"/>
          <c:tx>
            <c:v>عدد المؤسسات</c:v>
          </c:tx>
          <c:spPr>
            <a:solidFill>
              <a:schemeClr val="accent1"/>
            </a:solidFill>
            <a:ln>
              <a:noFill/>
            </a:ln>
            <a:effectLst/>
          </c:spPr>
          <c:cat>
            <c:strRef>
              <c:f>Overall!$B$3:$B$5</c:f>
              <c:strCache>
                <c:ptCount val="3"/>
                <c:pt idx="0">
                  <c:v>اهلية غير ربحية</c:v>
                </c:pt>
                <c:pt idx="1">
                  <c:v>حكومية عامة</c:v>
                </c:pt>
                <c:pt idx="2">
                  <c:v>جمعية تعاونية</c:v>
                </c:pt>
              </c:strCache>
            </c:strRef>
          </c:cat>
          <c:val>
            <c:numRef>
              <c:f>Overall!$C$3:$C$5</c:f>
              <c:numCache>
                <c:formatCode>###0</c:formatCode>
                <c:ptCount val="3"/>
                <c:pt idx="0">
                  <c:v>3</c:v>
                </c:pt>
                <c:pt idx="1">
                  <c:v>8</c:v>
                </c:pt>
                <c:pt idx="2">
                  <c:v>1</c:v>
                </c:pt>
              </c:numCache>
            </c:numRef>
          </c:val>
        </c:ser>
        <c:dLbls/>
        <c:gapWidth val="219"/>
        <c:overlap val="-27"/>
        <c:axId val="137888512"/>
        <c:axId val="137890048"/>
      </c:barChart>
      <c:catAx>
        <c:axId val="13788851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890048"/>
        <c:crosses val="autoZero"/>
        <c:auto val="1"/>
        <c:lblAlgn val="ctr"/>
        <c:lblOffset val="100"/>
      </c:catAx>
      <c:valAx>
        <c:axId val="137890048"/>
        <c:scaling>
          <c:orientation val="minMax"/>
          <c:max val="8"/>
        </c:scaling>
        <c:axPos val="l"/>
        <c:majorGridlines>
          <c:spPr>
            <a:ln w="9525" cap="flat" cmpd="sng" algn="ctr">
              <a:solidFill>
                <a:schemeClr val="tx1">
                  <a:lumMod val="15000"/>
                  <a:lumOff val="85000"/>
                </a:schemeClr>
              </a:solidFill>
              <a:round/>
            </a:ln>
            <a:effectLst/>
          </c:spPr>
        </c:majorGridlines>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88851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النشاط الاقتصادي للشركات التي يتم تقديم خدمات/برامج المؤسسات لها</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Pt>
            <c:idx val="5"/>
            <c:spPr>
              <a:solidFill>
                <a:schemeClr val="accent6"/>
              </a:solidFill>
              <a:ln>
                <a:noFill/>
              </a:ln>
              <a:effectLst>
                <a:outerShdw blurRad="254000" sx="102000" sy="102000" algn="ctr" rotWithShape="0">
                  <a:prstClr val="black">
                    <a:alpha val="20000"/>
                  </a:prstClr>
                </a:outerShdw>
              </a:effectLst>
            </c:spPr>
          </c:dPt>
          <c:dPt>
            <c:idx val="6"/>
            <c:spPr>
              <a:solidFill>
                <a:schemeClr val="accent1">
                  <a:lumMod val="60000"/>
                </a:schemeClr>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Overall!$H$282:$H$288</c:f>
              <c:strCache>
                <c:ptCount val="7"/>
                <c:pt idx="0">
                  <c:v>صناعي</c:v>
                </c:pt>
                <c:pt idx="1">
                  <c:v>زراعي</c:v>
                </c:pt>
                <c:pt idx="2">
                  <c:v>خدماتي</c:v>
                </c:pt>
                <c:pt idx="3">
                  <c:v>إنشائي</c:v>
                </c:pt>
                <c:pt idx="4">
                  <c:v>تجاري</c:v>
                </c:pt>
                <c:pt idx="5">
                  <c:v>سياحي</c:v>
                </c:pt>
                <c:pt idx="6">
                  <c:v>اتصالات وتكنولوجيا معلومات</c:v>
                </c:pt>
              </c:strCache>
            </c:strRef>
          </c:cat>
          <c:val>
            <c:numRef>
              <c:f>Overall!$I$282:$I$288</c:f>
              <c:numCache>
                <c:formatCode>General</c:formatCode>
                <c:ptCount val="7"/>
                <c:pt idx="0">
                  <c:v>5</c:v>
                </c:pt>
                <c:pt idx="1">
                  <c:v>5</c:v>
                </c:pt>
                <c:pt idx="2">
                  <c:v>5</c:v>
                </c:pt>
                <c:pt idx="3" formatCode="####.0">
                  <c:v>5</c:v>
                </c:pt>
                <c:pt idx="4" formatCode="####.0">
                  <c:v>6</c:v>
                </c:pt>
                <c:pt idx="5">
                  <c:v>4</c:v>
                </c:pt>
                <c:pt idx="6">
                  <c:v>5</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رضا المستفيدين عن الخدمات/البرامج التي تقدمها المؤسسات</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Overall!$B$330:$B$332</c:f>
              <c:strCache>
                <c:ptCount val="3"/>
                <c:pt idx="0">
                  <c:v>راضي جدا</c:v>
                </c:pt>
                <c:pt idx="1">
                  <c:v>راضي</c:v>
                </c:pt>
                <c:pt idx="2">
                  <c:v>راضي الى حد ما</c:v>
                </c:pt>
              </c:strCache>
            </c:strRef>
          </c:cat>
          <c:val>
            <c:numRef>
              <c:f>Overall!$C$330:$C$332</c:f>
              <c:numCache>
                <c:formatCode>###0</c:formatCode>
                <c:ptCount val="3"/>
                <c:pt idx="0">
                  <c:v>3</c:v>
                </c:pt>
                <c:pt idx="1">
                  <c:v>6</c:v>
                </c:pt>
                <c:pt idx="2">
                  <c:v>3</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مدى الحاجة الحالية للخدمات/البرامج التي تقدمها المؤسسات</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Overall!$B$337:$B$338</c:f>
              <c:strCache>
                <c:ptCount val="2"/>
                <c:pt idx="0">
                  <c:v>كبيرة جدا</c:v>
                </c:pt>
                <c:pt idx="1">
                  <c:v>كبيرة</c:v>
                </c:pt>
              </c:strCache>
            </c:strRef>
          </c:cat>
          <c:val>
            <c:numRef>
              <c:f>Overall!$C$337:$C$338</c:f>
              <c:numCache>
                <c:formatCode>###0</c:formatCode>
                <c:ptCount val="2"/>
                <c:pt idx="0">
                  <c:v>8</c:v>
                </c:pt>
                <c:pt idx="1">
                  <c:v>4</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مدى الحاجة المستقبلية للخدمات/البرامج التي تقدمها المؤسسات</a:t>
            </a:r>
            <a:endParaRPr lang="en-US">
              <a:effectLst/>
            </a:endParaRPr>
          </a:p>
        </c:rich>
      </c:tx>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Overall!$B$343:$B$345</c:f>
              <c:strCache>
                <c:ptCount val="3"/>
                <c:pt idx="0">
                  <c:v>كبيرة جدا</c:v>
                </c:pt>
                <c:pt idx="1">
                  <c:v>كبيرة</c:v>
                </c:pt>
                <c:pt idx="2">
                  <c:v>متوسطة</c:v>
                </c:pt>
              </c:strCache>
            </c:strRef>
          </c:cat>
          <c:val>
            <c:numRef>
              <c:f>Overall!$C$343:$C$345</c:f>
              <c:numCache>
                <c:formatCode>###0</c:formatCode>
                <c:ptCount val="3"/>
                <c:pt idx="0">
                  <c:v>9</c:v>
                </c:pt>
                <c:pt idx="1">
                  <c:v>2</c:v>
                </c:pt>
                <c:pt idx="2">
                  <c:v>1</c:v>
                </c:pt>
              </c:numCache>
            </c:numRef>
          </c:val>
        </c:ser>
        <c:dLbls>
          <c:showPercent val="1"/>
        </c:dLbls>
        <c:firstSliceAng val="0"/>
      </c:pieChart>
      <c:spPr>
        <a:noFill/>
        <a:ln>
          <a:noFill/>
        </a:ln>
        <a:effectLst/>
      </c:spPr>
    </c:plotArea>
    <c:legend>
      <c:legendPos val="r"/>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ar-SA" sz="1800" b="1" i="0" baseline="0">
                <a:effectLst/>
              </a:rPr>
              <a:t>الوسائل الترويجية والتسويقية المستخدمة من قبل المؤسسات</a:t>
            </a:r>
            <a:endParaRPr lang="en-US" b="1">
              <a:effectLst/>
            </a:endParaRPr>
          </a:p>
        </c:rich>
      </c:tx>
      <c:spPr>
        <a:noFill/>
        <a:ln>
          <a:noFill/>
        </a:ln>
        <a:effectLst/>
      </c:spPr>
    </c:title>
    <c:plotArea>
      <c:layout/>
      <c:barChart>
        <c:barDir val="col"/>
        <c:grouping val="clustered"/>
        <c:ser>
          <c:idx val="0"/>
          <c:order val="0"/>
          <c:tx>
            <c:v>عدد المؤسسات</c:v>
          </c:tx>
          <c:spPr>
            <a:solidFill>
              <a:schemeClr val="accent1"/>
            </a:solidFill>
            <a:ln>
              <a:noFill/>
            </a:ln>
            <a:effectLst/>
          </c:spPr>
          <c:cat>
            <c:strRef>
              <c:f>Overall!$I$383:$I$392</c:f>
              <c:strCache>
                <c:ptCount val="10"/>
                <c:pt idx="0">
                  <c:v>الموقع الإلكتروني</c:v>
                </c:pt>
                <c:pt idx="1">
                  <c:v>مواقع التواصل الاجتماعي</c:v>
                </c:pt>
                <c:pt idx="2">
                  <c:v>الصحف اليومية</c:v>
                </c:pt>
                <c:pt idx="3">
                  <c:v>الإعلانات المسموعة </c:v>
                </c:pt>
                <c:pt idx="4">
                  <c:v>الإعلانات المرئية</c:v>
                </c:pt>
                <c:pt idx="5">
                  <c:v>اليافطات الإعلانية</c:v>
                </c:pt>
                <c:pt idx="6">
                  <c:v>المنشورات المطبوعة</c:v>
                </c:pt>
                <c:pt idx="7">
                  <c:v>الأنشطة الموسمية والمعارض التجارية</c:v>
                </c:pt>
                <c:pt idx="8">
                  <c:v>الزيارات الميدانية</c:v>
                </c:pt>
                <c:pt idx="9">
                  <c:v>العلاقات الشخصية</c:v>
                </c:pt>
              </c:strCache>
            </c:strRef>
          </c:cat>
          <c:val>
            <c:numRef>
              <c:f>Overall!$J$383:$J$392</c:f>
              <c:numCache>
                <c:formatCode>General</c:formatCode>
                <c:ptCount val="10"/>
                <c:pt idx="0">
                  <c:v>8</c:v>
                </c:pt>
                <c:pt idx="1">
                  <c:v>10</c:v>
                </c:pt>
                <c:pt idx="2">
                  <c:v>7</c:v>
                </c:pt>
                <c:pt idx="3">
                  <c:v>6</c:v>
                </c:pt>
                <c:pt idx="4">
                  <c:v>4</c:v>
                </c:pt>
                <c:pt idx="5">
                  <c:v>6</c:v>
                </c:pt>
                <c:pt idx="6">
                  <c:v>9</c:v>
                </c:pt>
                <c:pt idx="7">
                  <c:v>9</c:v>
                </c:pt>
                <c:pt idx="8">
                  <c:v>8</c:v>
                </c:pt>
                <c:pt idx="9">
                  <c:v>6</c:v>
                </c:pt>
              </c:numCache>
            </c:numRef>
          </c:val>
        </c:ser>
        <c:dLbls/>
        <c:gapWidth val="219"/>
        <c:overlap val="-27"/>
        <c:axId val="140147712"/>
        <c:axId val="140157696"/>
      </c:barChart>
      <c:catAx>
        <c:axId val="14014771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157696"/>
        <c:crosses val="autoZero"/>
        <c:auto val="1"/>
        <c:lblAlgn val="ctr"/>
        <c:lblOffset val="100"/>
      </c:catAx>
      <c:valAx>
        <c:axId val="140157696"/>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14771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تأثير الوسائل التكنولوجية المستخدمة من قبل المؤسسة على جودة الخدمات المقدمة</a:t>
            </a:r>
            <a:endParaRPr lang="en-US">
              <a:effectLst/>
            </a:endParaRPr>
          </a:p>
        </c:rich>
      </c:tx>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Overall!$B$457:$B$460</c:f>
              <c:strCache>
                <c:ptCount val="4"/>
                <c:pt idx="0">
                  <c:v>مؤثرة جدا</c:v>
                </c:pt>
                <c:pt idx="1">
                  <c:v>مؤثرة</c:v>
                </c:pt>
                <c:pt idx="2">
                  <c:v>مؤثرة الى حد ما</c:v>
                </c:pt>
                <c:pt idx="3">
                  <c:v>غير مؤثرة</c:v>
                </c:pt>
              </c:strCache>
            </c:strRef>
          </c:cat>
          <c:val>
            <c:numRef>
              <c:f>Overall!$C$457:$C$460</c:f>
              <c:numCache>
                <c:formatCode>###0</c:formatCode>
                <c:ptCount val="4"/>
                <c:pt idx="0">
                  <c:v>5</c:v>
                </c:pt>
                <c:pt idx="1">
                  <c:v>3</c:v>
                </c:pt>
                <c:pt idx="2">
                  <c:v>1</c:v>
                </c:pt>
                <c:pt idx="3">
                  <c:v>2</c:v>
                </c:pt>
              </c:numCache>
            </c:numRef>
          </c:val>
        </c:ser>
        <c:dLbls>
          <c:showPercent val="1"/>
        </c:dLbls>
        <c:firstSliceAng val="0"/>
      </c:pieChart>
      <c:spPr>
        <a:noFill/>
        <a:ln>
          <a:noFill/>
        </a:ln>
        <a:effectLst/>
      </c:spPr>
    </c:plotArea>
    <c:legend>
      <c:legendPos val="r"/>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اعتماد المؤسسات على جهات تمويل خارجية</a:t>
            </a:r>
            <a:endParaRPr lang="en-US">
              <a:effectLst/>
            </a:endParaRPr>
          </a:p>
        </c:rich>
      </c:tx>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Overall!$B$467:$B$468</c:f>
              <c:strCache>
                <c:ptCount val="2"/>
                <c:pt idx="0">
                  <c:v>نعم</c:v>
                </c:pt>
                <c:pt idx="1">
                  <c:v>لا</c:v>
                </c:pt>
              </c:strCache>
            </c:strRef>
          </c:cat>
          <c:val>
            <c:numRef>
              <c:f>Overall!$C$467:$C$468</c:f>
              <c:numCache>
                <c:formatCode>###0</c:formatCode>
                <c:ptCount val="2"/>
                <c:pt idx="0">
                  <c:v>4</c:v>
                </c:pt>
                <c:pt idx="1">
                  <c:v>8</c:v>
                </c:pt>
              </c:numCache>
            </c:numRef>
          </c:val>
        </c:ser>
        <c:dLbls>
          <c:showPercent val="1"/>
        </c:dLbls>
        <c:firstSliceAng val="0"/>
      </c:pieChart>
      <c:spPr>
        <a:noFill/>
        <a:ln>
          <a:noFill/>
        </a:ln>
        <a:effectLst/>
      </c:spPr>
    </c:plotArea>
    <c:legend>
      <c:legendPos val="r"/>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درجة اعتماد المؤسسات على جهات تمويل خارجية</a:t>
            </a:r>
            <a:endParaRPr lang="en-US">
              <a:effectLst/>
            </a:endParaRPr>
          </a:p>
        </c:rich>
      </c:tx>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Overall!$B$473:$B$474</c:f>
              <c:strCache>
                <c:ptCount val="2"/>
                <c:pt idx="0">
                  <c:v>كبير</c:v>
                </c:pt>
                <c:pt idx="1">
                  <c:v>متوسط</c:v>
                </c:pt>
              </c:strCache>
            </c:strRef>
          </c:cat>
          <c:val>
            <c:numRef>
              <c:f>Overall!$C$473:$C$474</c:f>
              <c:numCache>
                <c:formatCode>###0</c:formatCode>
                <c:ptCount val="2"/>
                <c:pt idx="0">
                  <c:v>3</c:v>
                </c:pt>
                <c:pt idx="1">
                  <c:v>1</c:v>
                </c:pt>
              </c:numCache>
            </c:numRef>
          </c:val>
        </c:ser>
        <c:dLbls>
          <c:showPercent val="1"/>
        </c:dLbls>
        <c:firstSliceAng val="0"/>
      </c:pieChart>
      <c:spPr>
        <a:noFill/>
        <a:ln>
          <a:noFill/>
        </a:ln>
        <a:effectLst/>
      </c:spPr>
    </c:plotArea>
    <c:legend>
      <c:legendPos val="r"/>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ar-SA" sz="1800" b="1" i="0" baseline="0">
                <a:effectLst/>
              </a:rPr>
              <a:t>جهات التمويل الخارجية الرئيسية للمؤسسات </a:t>
            </a:r>
            <a:endParaRPr lang="en-US" b="1">
              <a:effectLst/>
            </a:endParaRPr>
          </a:p>
        </c:rich>
      </c:tx>
      <c:spPr>
        <a:noFill/>
        <a:ln>
          <a:noFill/>
        </a:ln>
        <a:effectLst/>
      </c:spPr>
    </c:title>
    <c:plotArea>
      <c:layout/>
      <c:barChart>
        <c:barDir val="col"/>
        <c:grouping val="clustered"/>
        <c:ser>
          <c:idx val="0"/>
          <c:order val="0"/>
          <c:tx>
            <c:v>عدد المؤسسات</c:v>
          </c:tx>
          <c:spPr>
            <a:solidFill>
              <a:schemeClr val="accent1"/>
            </a:solidFill>
            <a:ln>
              <a:noFill/>
            </a:ln>
            <a:effectLst/>
          </c:spPr>
          <c:cat>
            <c:strRef>
              <c:f>Overall!$I$506:$I$508</c:f>
              <c:strCache>
                <c:ptCount val="3"/>
                <c:pt idx="0">
                  <c:v>منظمات دولية</c:v>
                </c:pt>
                <c:pt idx="1">
                  <c:v>مؤسسات حكومية</c:v>
                </c:pt>
                <c:pt idx="2">
                  <c:v>مؤسسات قطاع خاص</c:v>
                </c:pt>
              </c:strCache>
            </c:strRef>
          </c:cat>
          <c:val>
            <c:numRef>
              <c:f>Overall!$J$506:$J$508</c:f>
              <c:numCache>
                <c:formatCode>General</c:formatCode>
                <c:ptCount val="3"/>
                <c:pt idx="0">
                  <c:v>4</c:v>
                </c:pt>
                <c:pt idx="1">
                  <c:v>3</c:v>
                </c:pt>
                <c:pt idx="2">
                  <c:v>1</c:v>
                </c:pt>
              </c:numCache>
            </c:numRef>
          </c:val>
        </c:ser>
        <c:dLbls/>
        <c:gapWidth val="219"/>
        <c:overlap val="-27"/>
        <c:axId val="149871616"/>
        <c:axId val="149877504"/>
      </c:barChart>
      <c:catAx>
        <c:axId val="14987161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877504"/>
        <c:crosses val="autoZero"/>
        <c:auto val="1"/>
        <c:lblAlgn val="ctr"/>
        <c:lblOffset val="100"/>
      </c:catAx>
      <c:valAx>
        <c:axId val="149877504"/>
        <c:scaling>
          <c:orientation val="minMax"/>
          <c:max val="4"/>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871616"/>
        <c:crosses val="autoZero"/>
        <c:crossBetween val="between"/>
        <c:majorUnit val="1"/>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تعامل المؤسسات مع بلدية كفر راعي</a:t>
            </a:r>
            <a:endParaRPr lang="en-US">
              <a:effectLst/>
            </a:endParaRPr>
          </a:p>
        </c:rich>
      </c:tx>
      <c:spPr>
        <a:noFill/>
        <a:ln>
          <a:noFill/>
        </a:ln>
        <a:effectLst/>
      </c:spPr>
    </c:title>
    <c:plotArea>
      <c:layout/>
      <c:pieChart>
        <c:varyColors val="1"/>
        <c:ser>
          <c:idx val="0"/>
          <c:order val="0"/>
          <c:tx>
            <c:strRef>
              <c:f>Overall!$B$523</c:f>
              <c:strCache>
                <c:ptCount val="1"/>
                <c:pt idx="0">
                  <c:v>نعم</c:v>
                </c:pt>
              </c:strCache>
            </c:strRef>
          </c:tx>
          <c:dPt>
            <c:idx val="0"/>
            <c:spPr>
              <a:solidFill>
                <a:schemeClr val="accent1"/>
              </a:solidFill>
              <a:ln>
                <a:noFill/>
              </a:ln>
              <a:effectLst>
                <a:outerShdw blurRad="254000" sx="102000" sy="102000" algn="ctr" rotWithShape="0">
                  <a:prstClr val="black">
                    <a:alpha val="20000"/>
                  </a:prstClr>
                </a:outerShdw>
              </a:effectLst>
            </c:spPr>
          </c:dPt>
          <c:dLbls>
            <c:dLbl>
              <c:idx val="0"/>
              <c:layout>
                <c:manualLayout>
                  <c:x val="2.7766841644794402E-3"/>
                  <c:y val="-0.39886045494313216"/>
                </c:manualLayout>
              </c:layout>
              <c:dLblPos val="bestFit"/>
              <c:showPercent val="1"/>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Overall!$B$523</c:f>
              <c:strCache>
                <c:ptCount val="1"/>
                <c:pt idx="0">
                  <c:v>نعم</c:v>
                </c:pt>
              </c:strCache>
            </c:strRef>
          </c:cat>
          <c:val>
            <c:numRef>
              <c:f>Overall!$C$523</c:f>
              <c:numCache>
                <c:formatCode>###0</c:formatCode>
                <c:ptCount val="1"/>
                <c:pt idx="0">
                  <c:v>11</c:v>
                </c:pt>
              </c:numCache>
            </c:numRef>
          </c:val>
        </c:ser>
        <c:dLbls>
          <c:showPercent val="1"/>
        </c:dLbls>
        <c:firstSliceAng val="0"/>
      </c:pieChart>
      <c:spPr>
        <a:noFill/>
        <a:ln>
          <a:noFill/>
        </a:ln>
        <a:effectLst/>
      </c:spPr>
    </c:plotArea>
    <c:legend>
      <c:legendPos val="r"/>
      <c:spPr>
        <a:solidFill>
          <a:schemeClr val="lt1">
            <a:lumMod val="95000"/>
            <a:alpha val="39000"/>
          </a:schemeClr>
        </a:solidFill>
        <a:ln>
          <a:noFill/>
        </a:ln>
        <a:effectLst/>
      </c:spPr>
      <c:txPr>
        <a:bodyPr rot="0" spcFirstLastPara="1" vertOverflow="ellipsis" vert="horz" wrap="square" anchor="ctr" anchorCtr="1"/>
        <a:lstStyle/>
        <a:p>
          <a:pPr rtl="0">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عدد موظفي المؤسسات</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Lbls>
            <c:dLbl>
              <c:idx val="1"/>
              <c:delete val="1"/>
              <c:extLst>
                <c:ext xmlns:c15="http://schemas.microsoft.com/office/drawing/2012/chart" uri="{CE6537A1-D6FC-4f65-9D91-7224C49458BB}"/>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Overall!$H$21:$H$25</c:f>
              <c:strCache>
                <c:ptCount val="5"/>
                <c:pt idx="0">
                  <c:v>1 - 4</c:v>
                </c:pt>
                <c:pt idx="1">
                  <c:v>5 - 9</c:v>
                </c:pt>
                <c:pt idx="2">
                  <c:v>10 - 19</c:v>
                </c:pt>
                <c:pt idx="3">
                  <c:v>20 - 49</c:v>
                </c:pt>
                <c:pt idx="4">
                  <c:v>50 - 99</c:v>
                </c:pt>
              </c:strCache>
            </c:strRef>
          </c:cat>
          <c:val>
            <c:numRef>
              <c:f>Overall!$I$21:$I$25</c:f>
              <c:numCache>
                <c:formatCode>0</c:formatCode>
                <c:ptCount val="5"/>
                <c:pt idx="0">
                  <c:v>3</c:v>
                </c:pt>
                <c:pt idx="1">
                  <c:v>0</c:v>
                </c:pt>
                <c:pt idx="2">
                  <c:v>3</c:v>
                </c:pt>
                <c:pt idx="3">
                  <c:v>3</c:v>
                </c:pt>
                <c:pt idx="4">
                  <c:v>1</c:v>
                </c:pt>
              </c:numCache>
            </c:numRef>
          </c:val>
        </c:ser>
        <c:dLbls>
          <c:showPercent val="1"/>
        </c:dLbls>
        <c:firstSliceAng val="0"/>
      </c:pieChart>
      <c:spPr>
        <a:noFill/>
        <a:ln>
          <a:noFill/>
        </a:ln>
        <a:effectLst/>
      </c:spPr>
    </c:plotArea>
    <c:legend>
      <c:legendPos val="r"/>
      <c:legendEntry>
        <c:idx val="1"/>
        <c:delete val="1"/>
      </c:legendEntry>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ar-SA" sz="1800" b="1" i="0" baseline="0">
                <a:effectLst/>
              </a:rPr>
              <a:t>طبيعة علاقة المؤسسات مع بلدية كفر راعي</a:t>
            </a:r>
            <a:endParaRPr lang="en-US" b="1">
              <a:effectLst/>
            </a:endParaRPr>
          </a:p>
        </c:rich>
      </c:tx>
      <c:spPr>
        <a:noFill/>
        <a:ln>
          <a:noFill/>
        </a:ln>
        <a:effectLst/>
      </c:spPr>
    </c:title>
    <c:plotArea>
      <c:layout/>
      <c:barChart>
        <c:barDir val="col"/>
        <c:grouping val="clustered"/>
        <c:ser>
          <c:idx val="0"/>
          <c:order val="0"/>
          <c:tx>
            <c:v>عدد المؤسسات</c:v>
          </c:tx>
          <c:spPr>
            <a:solidFill>
              <a:schemeClr val="accent1"/>
            </a:solidFill>
            <a:ln>
              <a:noFill/>
            </a:ln>
            <a:effectLst/>
          </c:spPr>
          <c:cat>
            <c:strRef>
              <c:f>Overall!$I$530:$I$532</c:f>
              <c:strCache>
                <c:ptCount val="3"/>
                <c:pt idx="0">
                  <c:v>الاستفادة من خدمات البلدية</c:v>
                </c:pt>
                <c:pt idx="1">
                  <c:v>تزويد البلدية بخدمات</c:v>
                </c:pt>
                <c:pt idx="2">
                  <c:v>الشراكة في تنفيذ بعض الأنشطة               </c:v>
                </c:pt>
              </c:strCache>
            </c:strRef>
          </c:cat>
          <c:val>
            <c:numRef>
              <c:f>Overall!$J$530:$J$532</c:f>
              <c:numCache>
                <c:formatCode>General</c:formatCode>
                <c:ptCount val="3"/>
                <c:pt idx="0">
                  <c:v>7</c:v>
                </c:pt>
                <c:pt idx="1">
                  <c:v>2</c:v>
                </c:pt>
                <c:pt idx="2">
                  <c:v>8</c:v>
                </c:pt>
              </c:numCache>
            </c:numRef>
          </c:val>
        </c:ser>
        <c:dLbls/>
        <c:gapWidth val="219"/>
        <c:overlap val="-27"/>
        <c:axId val="150292736"/>
        <c:axId val="150310912"/>
      </c:barChart>
      <c:catAx>
        <c:axId val="15029273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310912"/>
        <c:crosses val="autoZero"/>
        <c:auto val="1"/>
        <c:lblAlgn val="ctr"/>
        <c:lblOffset val="100"/>
      </c:catAx>
      <c:valAx>
        <c:axId val="150310912"/>
        <c:scaling>
          <c:orientation val="minMax"/>
          <c:max val="8"/>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29273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ar-SA" sz="1800" b="1" i="0" baseline="0">
                <a:effectLst/>
              </a:rPr>
              <a:t>الخدمات التي تحصل عليها المؤسسات من بلدية كفر راعي ودرجة رضاها عنها</a:t>
            </a:r>
            <a:endParaRPr lang="en-US" b="1">
              <a:effectLst/>
            </a:endParaRPr>
          </a:p>
        </c:rich>
      </c:tx>
      <c:spPr>
        <a:noFill/>
        <a:ln>
          <a:noFill/>
        </a:ln>
        <a:effectLst/>
      </c:spPr>
    </c:title>
    <c:plotArea>
      <c:layout/>
      <c:barChart>
        <c:barDir val="col"/>
        <c:grouping val="clustered"/>
        <c:ser>
          <c:idx val="0"/>
          <c:order val="0"/>
          <c:tx>
            <c:v>درجة الرضا</c:v>
          </c:tx>
          <c:spPr>
            <a:solidFill>
              <a:schemeClr val="accent1"/>
            </a:solidFill>
            <a:ln>
              <a:noFill/>
            </a:ln>
            <a:effectLst/>
          </c:spPr>
          <c:cat>
            <c:strRef>
              <c:f>Overall!$A$556:$A$559</c:f>
              <c:strCache>
                <c:ptCount val="4"/>
                <c:pt idx="0">
                  <c:v>المياه</c:v>
                </c:pt>
                <c:pt idx="1">
                  <c:v>الكهرباء</c:v>
                </c:pt>
                <c:pt idx="2">
                  <c:v>المقر</c:v>
                </c:pt>
                <c:pt idx="3">
                  <c:v>غير ذلك</c:v>
                </c:pt>
              </c:strCache>
            </c:strRef>
          </c:cat>
          <c:val>
            <c:numRef>
              <c:f>Overall!$N$556:$N$559</c:f>
              <c:numCache>
                <c:formatCode>General</c:formatCode>
                <c:ptCount val="4"/>
                <c:pt idx="0">
                  <c:v>3.6</c:v>
                </c:pt>
                <c:pt idx="1">
                  <c:v>3.8</c:v>
                </c:pt>
                <c:pt idx="2">
                  <c:v>1</c:v>
                </c:pt>
                <c:pt idx="3">
                  <c:v>3.2</c:v>
                </c:pt>
              </c:numCache>
            </c:numRef>
          </c:val>
        </c:ser>
        <c:dLbls/>
        <c:gapWidth val="219"/>
        <c:overlap val="-27"/>
        <c:axId val="151094784"/>
        <c:axId val="151096320"/>
      </c:barChart>
      <c:catAx>
        <c:axId val="15109478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1096320"/>
        <c:crosses val="autoZero"/>
        <c:auto val="1"/>
        <c:lblAlgn val="ctr"/>
        <c:lblOffset val="100"/>
      </c:catAx>
      <c:valAx>
        <c:axId val="15109632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109478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قابلية المؤسسات للالتزام بشراكة مع البلدية في سبيل دعم الاقتصاد المحلي</a:t>
            </a:r>
            <a:endParaRPr lang="en-US">
              <a:effectLst/>
            </a:endParaRPr>
          </a:p>
        </c:rich>
      </c:tx>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Overall!$B$587:$B$588</c:f>
              <c:strCache>
                <c:ptCount val="2"/>
                <c:pt idx="0">
                  <c:v>نعم</c:v>
                </c:pt>
                <c:pt idx="1">
                  <c:v>لا</c:v>
                </c:pt>
              </c:strCache>
            </c:strRef>
          </c:cat>
          <c:val>
            <c:numRef>
              <c:f>Overall!$C$587:$C$588</c:f>
              <c:numCache>
                <c:formatCode>###0</c:formatCode>
                <c:ptCount val="2"/>
                <c:pt idx="0">
                  <c:v>10</c:v>
                </c:pt>
                <c:pt idx="1">
                  <c:v>1</c:v>
                </c:pt>
              </c:numCache>
            </c:numRef>
          </c:val>
        </c:ser>
        <c:dLbls>
          <c:showPercent val="1"/>
        </c:dLbls>
        <c:firstSliceAng val="0"/>
      </c:pieChart>
      <c:spPr>
        <a:noFill/>
        <a:ln>
          <a:noFill/>
        </a:ln>
        <a:effectLst/>
      </c:spPr>
    </c:plotArea>
    <c:legend>
      <c:legendPos val="r"/>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dirty="0">
                <a:effectLst/>
              </a:rPr>
              <a:t>اطلاع المؤسسات على الخدمات والمشاريع التي تنفذها أو تشرف عليها بلدية </a:t>
            </a:r>
            <a:r>
              <a:rPr lang="ar-SA" sz="1800" b="1" i="0" baseline="0" dirty="0" smtClean="0">
                <a:effectLst/>
              </a:rPr>
              <a:t>كفر راعي</a:t>
            </a:r>
            <a:endParaRPr lang="en-US" dirty="0">
              <a:effectLst/>
            </a:endParaRPr>
          </a:p>
        </c:rich>
      </c:tx>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Overall!$B$595:$B$596</c:f>
              <c:strCache>
                <c:ptCount val="2"/>
                <c:pt idx="0">
                  <c:v>نعم</c:v>
                </c:pt>
                <c:pt idx="1">
                  <c:v>لا</c:v>
                </c:pt>
              </c:strCache>
            </c:strRef>
          </c:cat>
          <c:val>
            <c:numRef>
              <c:f>Overall!$C$595:$C$596</c:f>
              <c:numCache>
                <c:formatCode>###0</c:formatCode>
                <c:ptCount val="2"/>
                <c:pt idx="0">
                  <c:v>6</c:v>
                </c:pt>
                <c:pt idx="1">
                  <c:v>5</c:v>
                </c:pt>
              </c:numCache>
            </c:numRef>
          </c:val>
        </c:ser>
        <c:dLbls>
          <c:showPercent val="1"/>
        </c:dLbls>
        <c:firstSliceAng val="0"/>
      </c:pieChart>
      <c:spPr>
        <a:noFill/>
        <a:ln>
          <a:noFill/>
        </a:ln>
        <a:effectLst/>
      </c:spPr>
    </c:plotArea>
    <c:legend>
      <c:legendPos val="r"/>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ar-SA" sz="1800" b="1" i="0" baseline="0">
                <a:effectLst/>
              </a:rPr>
              <a:t>طرق تعرف المؤسسات على مشاريع وأنشطة وخدمات البلدية</a:t>
            </a:r>
            <a:endParaRPr lang="en-US" b="1">
              <a:effectLst/>
            </a:endParaRPr>
          </a:p>
        </c:rich>
      </c:tx>
      <c:spPr>
        <a:noFill/>
        <a:ln>
          <a:noFill/>
        </a:ln>
        <a:effectLst/>
      </c:spPr>
    </c:title>
    <c:plotArea>
      <c:layout/>
      <c:barChart>
        <c:barDir val="col"/>
        <c:grouping val="clustered"/>
        <c:ser>
          <c:idx val="0"/>
          <c:order val="0"/>
          <c:tx>
            <c:v>عدد المؤسسات</c:v>
          </c:tx>
          <c:spPr>
            <a:solidFill>
              <a:schemeClr val="accent1"/>
            </a:solidFill>
            <a:ln>
              <a:noFill/>
            </a:ln>
            <a:effectLst/>
          </c:spPr>
          <c:cat>
            <c:strRef>
              <c:f>Overall!$I$617:$I$623</c:f>
              <c:strCache>
                <c:ptCount val="7"/>
                <c:pt idx="0">
                  <c:v>الموقع الإلكتروني للبلدية</c:v>
                </c:pt>
                <c:pt idx="1">
                  <c:v>إعلانات البلدية</c:v>
                </c:pt>
                <c:pt idx="2">
                  <c:v>منشورات ومطبوعات دورية من البلدية</c:v>
                </c:pt>
                <c:pt idx="3">
                  <c:v>زيارة البلدية</c:v>
                </c:pt>
                <c:pt idx="4">
                  <c:v>المشاركة في أحد النشاطات والفعاليات الخاصة بالبلدية</c:v>
                </c:pt>
                <c:pt idx="5">
                  <c:v>المعارف والأصدقاء</c:v>
                </c:pt>
                <c:pt idx="6">
                  <c:v>وسائل التواصل الاجتماعي</c:v>
                </c:pt>
              </c:strCache>
            </c:strRef>
          </c:cat>
          <c:val>
            <c:numRef>
              <c:f>Overall!$J$617:$J$623</c:f>
              <c:numCache>
                <c:formatCode>General</c:formatCode>
                <c:ptCount val="7"/>
                <c:pt idx="0">
                  <c:v>5</c:v>
                </c:pt>
                <c:pt idx="1">
                  <c:v>4</c:v>
                </c:pt>
                <c:pt idx="2">
                  <c:v>4</c:v>
                </c:pt>
                <c:pt idx="3">
                  <c:v>4</c:v>
                </c:pt>
                <c:pt idx="4">
                  <c:v>4</c:v>
                </c:pt>
                <c:pt idx="5">
                  <c:v>1</c:v>
                </c:pt>
                <c:pt idx="6">
                  <c:v>1</c:v>
                </c:pt>
              </c:numCache>
            </c:numRef>
          </c:val>
        </c:ser>
        <c:dLbls/>
        <c:gapWidth val="219"/>
        <c:overlap val="-27"/>
        <c:axId val="151426944"/>
        <c:axId val="151428480"/>
      </c:barChart>
      <c:catAx>
        <c:axId val="151426944"/>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1428480"/>
        <c:crosses val="autoZero"/>
        <c:auto val="1"/>
        <c:lblAlgn val="ctr"/>
        <c:lblOffset val="100"/>
      </c:catAx>
      <c:valAx>
        <c:axId val="15142848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142694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25.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مدى رضا المؤسسات عن نشاطات بلدية كفر راعي بشكل عام</a:t>
            </a:r>
            <a:endParaRPr lang="en-US">
              <a:effectLst/>
            </a:endParaRPr>
          </a:p>
        </c:rich>
      </c:tx>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Overall!$B$663:$B$664</c:f>
              <c:strCache>
                <c:ptCount val="2"/>
                <c:pt idx="0">
                  <c:v>راضي</c:v>
                </c:pt>
                <c:pt idx="1">
                  <c:v>راضي الى حد ما</c:v>
                </c:pt>
              </c:strCache>
            </c:strRef>
          </c:cat>
          <c:val>
            <c:numRef>
              <c:f>Overall!$C$663:$C$664</c:f>
              <c:numCache>
                <c:formatCode>###0</c:formatCode>
                <c:ptCount val="2"/>
                <c:pt idx="0">
                  <c:v>4</c:v>
                </c:pt>
                <c:pt idx="1">
                  <c:v>2</c:v>
                </c:pt>
              </c:numCache>
            </c:numRef>
          </c:val>
        </c:ser>
        <c:dLbls>
          <c:showPercent val="1"/>
        </c:dLbls>
        <c:firstSliceAng val="0"/>
      </c:pieChart>
      <c:spPr>
        <a:noFill/>
        <a:ln>
          <a:noFill/>
        </a:ln>
        <a:effectLst/>
      </c:spPr>
    </c:plotArea>
    <c:legend>
      <c:legendPos val="r"/>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26.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تقوم بلدية كفر راعي بتنفيذ مشاريع/تقديم خدمات تساهم في التنمية الاقتصادية المحلية</a:t>
            </a:r>
            <a:endParaRPr lang="en-US">
              <a:effectLst/>
            </a:endParaRPr>
          </a:p>
        </c:rich>
      </c:tx>
      <c:spPr>
        <a:noFill/>
        <a:ln>
          <a:noFill/>
        </a:ln>
        <a:effectLst/>
      </c:spPr>
    </c:title>
    <c:plotArea>
      <c:layout/>
      <c:pieChart>
        <c:varyColors val="1"/>
        <c:ser>
          <c:idx val="0"/>
          <c:order val="0"/>
          <c:tx>
            <c:strRef>
              <c:f>Overall!$B$671</c:f>
              <c:strCache>
                <c:ptCount val="1"/>
                <c:pt idx="0">
                  <c:v>نعم</c:v>
                </c:pt>
              </c:strCache>
            </c:strRef>
          </c:tx>
          <c:dPt>
            <c:idx val="0"/>
            <c:spPr>
              <a:solidFill>
                <a:schemeClr val="accent1"/>
              </a:solidFill>
              <a:ln>
                <a:noFill/>
              </a:ln>
              <a:effectLst>
                <a:outerShdw blurRad="254000" sx="102000" sy="102000" algn="ctr" rotWithShape="0">
                  <a:prstClr val="black">
                    <a:alpha val="20000"/>
                  </a:prstClr>
                </a:outerShdw>
              </a:effectLst>
            </c:spPr>
          </c:dPt>
          <c:dLbls>
            <c:dLbl>
              <c:idx val="0"/>
              <c:layout>
                <c:manualLayout>
                  <c:x val="8.3322397200349466E-3"/>
                  <c:y val="-0.3424948964712744"/>
                </c:manualLayout>
              </c:layout>
              <c:dLblPos val="bestFit"/>
              <c:showPercent val="1"/>
              <c:extLst>
                <c:ext xmlns:c15="http://schemas.microsoft.com/office/drawing/2012/chart" uri="{CE6537A1-D6FC-4f65-9D91-7224C49458BB}">
                  <c15:layout/>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Overall!$B$671</c:f>
              <c:strCache>
                <c:ptCount val="1"/>
                <c:pt idx="0">
                  <c:v>نعم</c:v>
                </c:pt>
              </c:strCache>
            </c:strRef>
          </c:cat>
          <c:val>
            <c:numRef>
              <c:f>Overall!$C$671</c:f>
              <c:numCache>
                <c:formatCode>###0</c:formatCode>
                <c:ptCount val="1"/>
                <c:pt idx="0">
                  <c:v>6</c:v>
                </c:pt>
              </c:numCache>
            </c:numRef>
          </c:val>
        </c:ser>
        <c:dLbls>
          <c:showPercent val="1"/>
        </c:dLbls>
        <c:firstSliceAng val="0"/>
      </c:pieChart>
      <c:spPr>
        <a:noFill/>
        <a:ln>
          <a:noFill/>
        </a:ln>
        <a:effectLst/>
      </c:spPr>
    </c:plotArea>
    <c:legend>
      <c:legendPos val="r"/>
      <c:spPr>
        <a:solidFill>
          <a:schemeClr val="lt1">
            <a:lumMod val="95000"/>
            <a:alpha val="39000"/>
          </a:schemeClr>
        </a:solidFill>
        <a:ln>
          <a:noFill/>
        </a:ln>
        <a:effectLst/>
      </c:spPr>
      <c:txPr>
        <a:bodyPr rot="0" spcFirstLastPara="1" vertOverflow="ellipsis" vert="horz" wrap="square" anchor="ctr" anchorCtr="1"/>
        <a:lstStyle/>
        <a:p>
          <a:pPr rtl="0">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27.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تقييم المؤسسات لدور بلدية كفر راعي في التنمية الاقتصادية المحلية</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Overall!$B$677:$B$680</c:f>
              <c:strCache>
                <c:ptCount val="4"/>
                <c:pt idx="0">
                  <c:v>جيد جدا</c:v>
                </c:pt>
                <c:pt idx="1">
                  <c:v>جيد</c:v>
                </c:pt>
                <c:pt idx="2">
                  <c:v>متوسط</c:v>
                </c:pt>
                <c:pt idx="3">
                  <c:v>ضعيف</c:v>
                </c:pt>
              </c:strCache>
            </c:strRef>
          </c:cat>
          <c:val>
            <c:numRef>
              <c:f>Overall!$C$677:$C$680</c:f>
              <c:numCache>
                <c:formatCode>###0</c:formatCode>
                <c:ptCount val="4"/>
                <c:pt idx="0">
                  <c:v>2</c:v>
                </c:pt>
                <c:pt idx="1">
                  <c:v>2</c:v>
                </c:pt>
                <c:pt idx="2">
                  <c:v>1</c:v>
                </c:pt>
                <c:pt idx="3">
                  <c:v>1</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28.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ar-SA" sz="1800" b="1" i="0" baseline="0">
                <a:effectLst/>
              </a:rPr>
              <a:t>درجة أهمية أدوار مجلس تنمية الاقتصاد المحلي</a:t>
            </a:r>
            <a:endParaRPr lang="en-US" b="1">
              <a:effectLst/>
            </a:endParaRPr>
          </a:p>
        </c:rich>
      </c:tx>
      <c:layout/>
      <c:spPr>
        <a:noFill/>
        <a:ln>
          <a:noFill/>
        </a:ln>
        <a:effectLst/>
      </c:spPr>
    </c:title>
    <c:plotArea>
      <c:layout/>
      <c:barChart>
        <c:barDir val="col"/>
        <c:grouping val="clustered"/>
        <c:ser>
          <c:idx val="0"/>
          <c:order val="0"/>
          <c:tx>
            <c:v>درجة الأهمية</c:v>
          </c:tx>
          <c:spPr>
            <a:solidFill>
              <a:schemeClr val="accent1"/>
            </a:solidFill>
            <a:ln>
              <a:noFill/>
            </a:ln>
            <a:effectLst/>
          </c:spPr>
          <c:cat>
            <c:strRef>
              <c:f>Overall!$H$706:$H$709</c:f>
              <c:strCache>
                <c:ptCount val="4"/>
                <c:pt idx="0">
                  <c:v>الدور الاقتصادي</c:v>
                </c:pt>
                <c:pt idx="1">
                  <c:v>الدور القيادي</c:v>
                </c:pt>
                <c:pt idx="2">
                  <c:v>دور الحكم وتنسيق الأدوار</c:v>
                </c:pt>
                <c:pt idx="3">
                  <c:v>الدور التنفيذي</c:v>
                </c:pt>
              </c:strCache>
            </c:strRef>
          </c:cat>
          <c:val>
            <c:numRef>
              <c:f>Overall!$S$706:$S$709</c:f>
              <c:numCache>
                <c:formatCode>0.0</c:formatCode>
                <c:ptCount val="4"/>
                <c:pt idx="0">
                  <c:v>3.0833333333333339</c:v>
                </c:pt>
                <c:pt idx="1">
                  <c:v>2.8333333333333335</c:v>
                </c:pt>
                <c:pt idx="2">
                  <c:v>2.25</c:v>
                </c:pt>
                <c:pt idx="3">
                  <c:v>1.8333333333333333</c:v>
                </c:pt>
              </c:numCache>
            </c:numRef>
          </c:val>
        </c:ser>
        <c:dLbls/>
        <c:gapWidth val="219"/>
        <c:overlap val="-27"/>
        <c:axId val="152360832"/>
        <c:axId val="152362368"/>
      </c:barChart>
      <c:catAx>
        <c:axId val="15236083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362368"/>
        <c:crosses val="autoZero"/>
        <c:auto val="1"/>
        <c:lblAlgn val="ctr"/>
        <c:lblOffset val="100"/>
      </c:catAx>
      <c:valAx>
        <c:axId val="152362368"/>
        <c:scaling>
          <c:orientation val="minMax"/>
        </c:scaling>
        <c:axPos val="l"/>
        <c:majorGridlines>
          <c:spPr>
            <a:ln w="9525" cap="flat" cmpd="sng" algn="ctr">
              <a:solidFill>
                <a:schemeClr val="tx1">
                  <a:lumMod val="15000"/>
                  <a:lumOff val="85000"/>
                </a:schemeClr>
              </a:solidFill>
              <a:round/>
            </a:ln>
            <a:effectLst/>
          </c:spPr>
        </c:majorGridlines>
        <c:numFmt formatCode="0.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36083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0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موظفو المؤسسات حسب الجنس</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Overall!$B$39:$B$40</c:f>
              <c:strCache>
                <c:ptCount val="2"/>
                <c:pt idx="0">
                  <c:v>الذكور</c:v>
                </c:pt>
                <c:pt idx="1">
                  <c:v>الإناث</c:v>
                </c:pt>
              </c:strCache>
            </c:strRef>
          </c:cat>
          <c:val>
            <c:numRef>
              <c:f>Overall!$C$39:$C$40</c:f>
              <c:numCache>
                <c:formatCode>General</c:formatCode>
                <c:ptCount val="2"/>
                <c:pt idx="0">
                  <c:v>164</c:v>
                </c:pt>
                <c:pt idx="1">
                  <c:v>39</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موظفو المؤسسات حسب المؤهلات العلمية</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Lbls>
            <c:dLbl>
              <c:idx val="0"/>
              <c:delete val="1"/>
              <c:extLst>
                <c:ext xmlns:c15="http://schemas.microsoft.com/office/drawing/2012/chart" uri="{CE6537A1-D6FC-4f65-9D91-7224C49458BB}"/>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Overall!$A$54:$A$58</c:f>
              <c:strCache>
                <c:ptCount val="5"/>
                <c:pt idx="0">
                  <c:v>دكتوراه</c:v>
                </c:pt>
                <c:pt idx="1">
                  <c:v>ماجستير</c:v>
                </c:pt>
                <c:pt idx="2">
                  <c:v>بكالوريوس</c:v>
                </c:pt>
                <c:pt idx="3">
                  <c:v>دبلوم</c:v>
                </c:pt>
                <c:pt idx="4">
                  <c:v>ثانوية عامة أو أقل</c:v>
                </c:pt>
              </c:strCache>
            </c:strRef>
          </c:cat>
          <c:val>
            <c:numRef>
              <c:f>Overall!$B$54:$B$58</c:f>
              <c:numCache>
                <c:formatCode>General</c:formatCode>
                <c:ptCount val="5"/>
                <c:pt idx="0">
                  <c:v>0</c:v>
                </c:pt>
                <c:pt idx="1">
                  <c:v>8</c:v>
                </c:pt>
                <c:pt idx="2">
                  <c:v>85</c:v>
                </c:pt>
                <c:pt idx="3">
                  <c:v>29</c:v>
                </c:pt>
                <c:pt idx="4">
                  <c:v>79</c:v>
                </c:pt>
              </c:numCache>
            </c:numRef>
          </c:val>
        </c:ser>
        <c:dLbls>
          <c:showPercent val="1"/>
        </c:dLbls>
        <c:firstSliceAng val="0"/>
      </c:pieChart>
      <c:spPr>
        <a:noFill/>
        <a:ln>
          <a:noFill/>
        </a:ln>
        <a:effectLst/>
      </c:spPr>
    </c:plotArea>
    <c:legend>
      <c:legendPos val="r"/>
      <c:legendEntry>
        <c:idx val="0"/>
        <c:delete val="1"/>
      </c:legendEntry>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سنة تأسيس المؤسسة</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Pt>
            <c:idx val="3"/>
            <c:spPr>
              <a:solidFill>
                <a:schemeClr val="accent4"/>
              </a:solidFill>
              <a:ln>
                <a:noFill/>
              </a:ln>
              <a:effectLst>
                <a:outerShdw blurRad="254000" sx="102000" sy="102000" algn="ctr" rotWithShape="0">
                  <a:prstClr val="black">
                    <a:alpha val="20000"/>
                  </a:prstClr>
                </a:outerShdw>
              </a:effectLst>
            </c:spPr>
          </c:dPt>
          <c:dPt>
            <c:idx val="4"/>
            <c:spPr>
              <a:solidFill>
                <a:schemeClr val="accent5"/>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Overall!$H$72:$H$76</c:f>
              <c:strCache>
                <c:ptCount val="5"/>
                <c:pt idx="0">
                  <c:v>قبل 1990</c:v>
                </c:pt>
                <c:pt idx="1">
                  <c:v>1995-1991</c:v>
                </c:pt>
                <c:pt idx="2">
                  <c:v>2000-1996</c:v>
                </c:pt>
                <c:pt idx="3">
                  <c:v>2005-2001</c:v>
                </c:pt>
                <c:pt idx="4">
                  <c:v>2010-2006</c:v>
                </c:pt>
              </c:strCache>
            </c:strRef>
          </c:cat>
          <c:val>
            <c:numRef>
              <c:f>Overall!$I$72:$I$76</c:f>
              <c:numCache>
                <c:formatCode>####</c:formatCode>
                <c:ptCount val="5"/>
                <c:pt idx="0">
                  <c:v>1</c:v>
                </c:pt>
                <c:pt idx="1">
                  <c:v>3</c:v>
                </c:pt>
                <c:pt idx="2">
                  <c:v>1</c:v>
                </c:pt>
                <c:pt idx="3">
                  <c:v>4</c:v>
                </c:pt>
                <c:pt idx="4">
                  <c:v>3</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ar-SA" sz="1800" b="1" i="0" baseline="0">
                <a:effectLst/>
              </a:rPr>
              <a:t>محافظات الضفة الغربية وقطاع غزة التي يتم فيها تقديم خدمات/برامج المؤسسات</a:t>
            </a:r>
            <a:endParaRPr lang="en-US" b="1">
              <a:effectLst/>
            </a:endParaRPr>
          </a:p>
        </c:rich>
      </c:tx>
      <c:layout/>
      <c:spPr>
        <a:noFill/>
        <a:ln>
          <a:noFill/>
        </a:ln>
        <a:effectLst/>
      </c:spPr>
    </c:title>
    <c:plotArea>
      <c:layout/>
      <c:barChart>
        <c:barDir val="col"/>
        <c:grouping val="clustered"/>
        <c:ser>
          <c:idx val="0"/>
          <c:order val="0"/>
          <c:tx>
            <c:v>عدد المؤسسات</c:v>
          </c:tx>
          <c:spPr>
            <a:solidFill>
              <a:schemeClr val="accent1"/>
            </a:solidFill>
            <a:ln>
              <a:noFill/>
            </a:ln>
            <a:effectLst/>
          </c:spPr>
          <c:cat>
            <c:strRef>
              <c:f>Overall!$I$102:$I$117</c:f>
              <c:strCache>
                <c:ptCount val="16"/>
                <c:pt idx="0">
                  <c:v>رام الله</c:v>
                </c:pt>
                <c:pt idx="1">
                  <c:v>الخليل</c:v>
                </c:pt>
                <c:pt idx="2">
                  <c:v>بيت لحم</c:v>
                </c:pt>
                <c:pt idx="3">
                  <c:v>جنين</c:v>
                </c:pt>
                <c:pt idx="4">
                  <c:v>قلقيلية</c:v>
                </c:pt>
                <c:pt idx="5">
                  <c:v>أريحا</c:v>
                </c:pt>
                <c:pt idx="6">
                  <c:v>طولكرم</c:v>
                </c:pt>
                <c:pt idx="7">
                  <c:v>طوباس</c:v>
                </c:pt>
                <c:pt idx="8">
                  <c:v>نابلس</c:v>
                </c:pt>
                <c:pt idx="9">
                  <c:v>سلفيت</c:v>
                </c:pt>
                <c:pt idx="10">
                  <c:v>القدس</c:v>
                </c:pt>
                <c:pt idx="11">
                  <c:v>خانيونس</c:v>
                </c:pt>
                <c:pt idx="12">
                  <c:v>دير البلح</c:v>
                </c:pt>
                <c:pt idx="13">
                  <c:v>رفح</c:v>
                </c:pt>
                <c:pt idx="14">
                  <c:v>شمال غزة</c:v>
                </c:pt>
                <c:pt idx="15">
                  <c:v>غزة</c:v>
                </c:pt>
              </c:strCache>
            </c:strRef>
          </c:cat>
          <c:val>
            <c:numRef>
              <c:f>Overall!$J$102:$J$117</c:f>
              <c:numCache>
                <c:formatCode>General</c:formatCode>
                <c:ptCount val="16"/>
                <c:pt idx="0">
                  <c:v>4</c:v>
                </c:pt>
                <c:pt idx="1">
                  <c:v>4</c:v>
                </c:pt>
                <c:pt idx="2">
                  <c:v>4</c:v>
                </c:pt>
                <c:pt idx="3">
                  <c:v>12</c:v>
                </c:pt>
                <c:pt idx="4">
                  <c:v>4</c:v>
                </c:pt>
                <c:pt idx="5">
                  <c:v>4</c:v>
                </c:pt>
                <c:pt idx="6">
                  <c:v>4</c:v>
                </c:pt>
                <c:pt idx="7">
                  <c:v>4</c:v>
                </c:pt>
                <c:pt idx="8">
                  <c:v>4</c:v>
                </c:pt>
                <c:pt idx="9">
                  <c:v>4</c:v>
                </c:pt>
                <c:pt idx="10">
                  <c:v>4</c:v>
                </c:pt>
                <c:pt idx="11">
                  <c:v>4</c:v>
                </c:pt>
                <c:pt idx="12">
                  <c:v>4</c:v>
                </c:pt>
                <c:pt idx="13">
                  <c:v>4</c:v>
                </c:pt>
                <c:pt idx="14">
                  <c:v>4</c:v>
                </c:pt>
                <c:pt idx="15">
                  <c:v>4</c:v>
                </c:pt>
              </c:numCache>
            </c:numRef>
          </c:val>
        </c:ser>
        <c:dLbls/>
        <c:gapWidth val="219"/>
        <c:overlap val="-27"/>
        <c:axId val="139502336"/>
        <c:axId val="139503872"/>
      </c:barChart>
      <c:catAx>
        <c:axId val="13950233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503872"/>
        <c:crosses val="autoZero"/>
        <c:auto val="1"/>
        <c:lblAlgn val="ctr"/>
        <c:lblOffset val="100"/>
      </c:catAx>
      <c:valAx>
        <c:axId val="139503872"/>
        <c:scaling>
          <c:orientation val="minMax"/>
          <c:max val="12"/>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50233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ar-SA" sz="1800" b="1" i="0" baseline="0">
                <a:effectLst/>
              </a:rPr>
              <a:t>الأسباب التي تدفع المؤسسات لتقديم خدماتها/برامجها</a:t>
            </a:r>
            <a:endParaRPr lang="en-US">
              <a:effectLst/>
            </a:endParaRPr>
          </a:p>
        </c:rich>
      </c:tx>
      <c:layout/>
      <c:spPr>
        <a:noFill/>
        <a:ln>
          <a:noFill/>
        </a:ln>
        <a:effectLst/>
      </c:spPr>
    </c:title>
    <c:plotArea>
      <c:layout/>
      <c:barChart>
        <c:barDir val="col"/>
        <c:grouping val="clustered"/>
        <c:ser>
          <c:idx val="0"/>
          <c:order val="0"/>
          <c:tx>
            <c:v>عدد المؤسسات</c:v>
          </c:tx>
          <c:spPr>
            <a:solidFill>
              <a:schemeClr val="accent1"/>
            </a:solidFill>
            <a:ln>
              <a:noFill/>
            </a:ln>
            <a:effectLst/>
          </c:spPr>
          <c:cat>
            <c:strRef>
              <c:f>Overall!$I$202:$I$207</c:f>
              <c:strCache>
                <c:ptCount val="5"/>
                <c:pt idx="0">
                  <c:v>الطلب المباشر على الخدمة </c:v>
                </c:pt>
                <c:pt idx="1">
                  <c:v>رغبة المانح</c:v>
                </c:pt>
                <c:pt idx="2">
                  <c:v>دراسات تحديد الاحتياجات</c:v>
                </c:pt>
                <c:pt idx="3">
                  <c:v>رؤية المؤسسة</c:v>
                </c:pt>
                <c:pt idx="4">
                  <c:v>القانون</c:v>
                </c:pt>
              </c:strCache>
            </c:strRef>
          </c:cat>
          <c:val>
            <c:numRef>
              <c:f>Overall!$J$202:$J$207</c:f>
              <c:numCache>
                <c:formatCode>General</c:formatCode>
                <c:ptCount val="5"/>
                <c:pt idx="0">
                  <c:v>7</c:v>
                </c:pt>
                <c:pt idx="1">
                  <c:v>3</c:v>
                </c:pt>
                <c:pt idx="2">
                  <c:v>5</c:v>
                </c:pt>
                <c:pt idx="3">
                  <c:v>8</c:v>
                </c:pt>
                <c:pt idx="4">
                  <c:v>8</c:v>
                </c:pt>
              </c:numCache>
            </c:numRef>
          </c:val>
        </c:ser>
        <c:dLbls/>
        <c:gapWidth val="219"/>
        <c:overlap val="-27"/>
        <c:axId val="139538816"/>
        <c:axId val="139540352"/>
      </c:barChart>
      <c:catAx>
        <c:axId val="13953881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540352"/>
        <c:crosses val="autoZero"/>
        <c:auto val="1"/>
        <c:lblAlgn val="ctr"/>
        <c:lblOffset val="100"/>
      </c:catAx>
      <c:valAx>
        <c:axId val="139540352"/>
        <c:scaling>
          <c:orientation val="minMax"/>
          <c:max val="8"/>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53881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0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chart>
  <c:spPr>
    <a:noFill/>
    <a:ln>
      <a:noFill/>
    </a:ln>
    <a:effectLst/>
  </c:spPr>
  <c:txPr>
    <a:bodyPr/>
    <a:lstStyle/>
    <a:p>
      <a:pPr>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الجهات المستفيدة من خدمات/برامج المؤسسات</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Pt>
            <c:idx val="2"/>
            <c:spPr>
              <a:solidFill>
                <a:schemeClr val="accent3"/>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Overall!$H$230:$H$232</c:f>
              <c:strCache>
                <c:ptCount val="3"/>
                <c:pt idx="0">
                  <c:v>شركات</c:v>
                </c:pt>
                <c:pt idx="1">
                  <c:v>مؤسسات</c:v>
                </c:pt>
                <c:pt idx="2">
                  <c:v>أفراد مستقلين</c:v>
                </c:pt>
              </c:strCache>
            </c:strRef>
          </c:cat>
          <c:val>
            <c:numRef>
              <c:f>Overall!$I$230:$I$232</c:f>
              <c:numCache>
                <c:formatCode>General</c:formatCode>
                <c:ptCount val="3"/>
                <c:pt idx="0">
                  <c:v>6</c:v>
                </c:pt>
                <c:pt idx="1">
                  <c:v>8</c:v>
                </c:pt>
                <c:pt idx="2">
                  <c:v>12</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ar-SA" sz="1800" b="1" i="0" baseline="0">
                <a:effectLst/>
              </a:rPr>
              <a:t>وضع الشركات التي يتم تقديم خدمات/برامج المؤسسات لها</a:t>
            </a:r>
            <a:endParaRPr lang="en-US">
              <a:effectLst/>
            </a:endParaRPr>
          </a:p>
        </c:rich>
      </c:tx>
      <c:layout/>
      <c:spPr>
        <a:noFill/>
        <a:ln>
          <a:noFill/>
        </a:ln>
        <a:effectLst/>
      </c:spPr>
    </c:title>
    <c:plotArea>
      <c:layout/>
      <c:pieChart>
        <c:varyColors val="1"/>
        <c:ser>
          <c:idx val="0"/>
          <c:order val="0"/>
          <c:dPt>
            <c:idx val="0"/>
            <c:spPr>
              <a:solidFill>
                <a:schemeClr val="accent1"/>
              </a:solidFill>
              <a:ln>
                <a:noFill/>
              </a:ln>
              <a:effectLst>
                <a:outerShdw blurRad="254000" sx="102000" sy="102000" algn="ctr" rotWithShape="0">
                  <a:prstClr val="black">
                    <a:alpha val="20000"/>
                  </a:prstClr>
                </a:outerShdw>
              </a:effectLst>
            </c:spPr>
          </c:dPt>
          <c:dPt>
            <c:idx val="1"/>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Percent val="1"/>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Overall!$H$246:$H$247</c:f>
              <c:strCache>
                <c:ptCount val="2"/>
                <c:pt idx="0">
                  <c:v>شركات قائمة</c:v>
                </c:pt>
                <c:pt idx="1">
                  <c:v>شركات قيد الإنشاء وشركات قائمة</c:v>
                </c:pt>
              </c:strCache>
            </c:strRef>
          </c:cat>
          <c:val>
            <c:numRef>
              <c:f>Overall!$I$246:$I$247</c:f>
              <c:numCache>
                <c:formatCode>General</c:formatCode>
                <c:ptCount val="2"/>
                <c:pt idx="0">
                  <c:v>1</c:v>
                </c:pt>
                <c:pt idx="1">
                  <c:v>5</c:v>
                </c:pt>
              </c:numCache>
            </c:numRef>
          </c:val>
        </c:ser>
        <c:dLbls>
          <c:showPercent val="1"/>
        </c:dLbls>
        <c:firstSliceAng val="0"/>
      </c:pieChart>
      <c:spPr>
        <a:noFill/>
        <a:ln>
          <a:noFill/>
        </a:ln>
        <a:effectLst/>
      </c:spPr>
    </c:plotArea>
    <c:legend>
      <c:legendPos val="r"/>
      <c:layout/>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zero"/>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09AB67-EED5-4CEC-9EBB-95F39E1FC2EE}" type="doc">
      <dgm:prSet loTypeId="urn:microsoft.com/office/officeart/2005/8/layout/default#1" loCatId="list" qsTypeId="urn:microsoft.com/office/officeart/2005/8/quickstyle/simple1" qsCatId="simple" csTypeId="urn:microsoft.com/office/officeart/2005/8/colors/accent1_1" csCatId="accent1" phldr="1"/>
      <dgm:spPr/>
      <dgm:t>
        <a:bodyPr/>
        <a:lstStyle/>
        <a:p>
          <a:endParaRPr lang="en-US"/>
        </a:p>
      </dgm:t>
    </dgm:pt>
    <dgm:pt modelId="{30F2AF82-336E-441E-A178-A9BC32FAAC2A}">
      <dgm:prSet phldrT="[Text]" custT="1"/>
      <dgm:spPr>
        <a:solidFill>
          <a:schemeClr val="accent1">
            <a:lumMod val="20000"/>
            <a:lumOff val="80000"/>
          </a:schemeClr>
        </a:solidFill>
        <a:ln w="28575">
          <a:solidFill>
            <a:schemeClr val="accent1">
              <a:lumMod val="75000"/>
            </a:schemeClr>
          </a:solidFill>
        </a:ln>
      </dgm:spPr>
      <dgm:t>
        <a:bodyPr/>
        <a:lstStyle/>
        <a:p>
          <a:r>
            <a:rPr lang="ar-SA" sz="1600" dirty="0" smtClean="0">
              <a:latin typeface="Simplified Arabic" panose="02020603050405020304" pitchFamily="18" charset="-78"/>
              <a:cs typeface="Simplified Arabic" panose="02020603050405020304" pitchFamily="18" charset="-78"/>
            </a:rPr>
            <a:t>العلاقة القوية مع الجهات المانحة والمؤسسات الحكومية</a:t>
          </a:r>
          <a:endParaRPr lang="en-US" sz="1600" dirty="0">
            <a:latin typeface="Simplified Arabic" panose="02020603050405020304" pitchFamily="18" charset="-78"/>
            <a:cs typeface="Simplified Arabic" panose="02020603050405020304" pitchFamily="18" charset="-78"/>
          </a:endParaRPr>
        </a:p>
      </dgm:t>
    </dgm:pt>
    <dgm:pt modelId="{7040F9BE-6F9D-4345-B016-85BE0676967A}" type="parTrans" cxnId="{6009B218-8637-4B54-80CB-2801A58FE5F6}">
      <dgm:prSet/>
      <dgm:spPr/>
      <dgm:t>
        <a:bodyPr/>
        <a:lstStyle/>
        <a:p>
          <a:endParaRPr lang="en-US" sz="1600">
            <a:latin typeface="Simplified Arabic" panose="02020603050405020304" pitchFamily="18" charset="-78"/>
            <a:cs typeface="Simplified Arabic" panose="02020603050405020304" pitchFamily="18" charset="-78"/>
          </a:endParaRPr>
        </a:p>
      </dgm:t>
    </dgm:pt>
    <dgm:pt modelId="{BF85027D-4F9A-45DB-9791-A61FCFBD5137}" type="sibTrans" cxnId="{6009B218-8637-4B54-80CB-2801A58FE5F6}">
      <dgm:prSet/>
      <dgm:spPr/>
      <dgm:t>
        <a:bodyPr/>
        <a:lstStyle/>
        <a:p>
          <a:endParaRPr lang="en-US" sz="1600">
            <a:latin typeface="Simplified Arabic" panose="02020603050405020304" pitchFamily="18" charset="-78"/>
            <a:cs typeface="Simplified Arabic" panose="02020603050405020304" pitchFamily="18" charset="-78"/>
          </a:endParaRPr>
        </a:p>
      </dgm:t>
    </dgm:pt>
    <dgm:pt modelId="{9BC43D85-432F-4769-964C-4B02CF9C1ACE}">
      <dgm:prSet phldrT="[Text]" custT="1"/>
      <dgm:spPr>
        <a:solidFill>
          <a:schemeClr val="accent1">
            <a:lumMod val="20000"/>
            <a:lumOff val="80000"/>
          </a:schemeClr>
        </a:solidFill>
        <a:ln w="28575">
          <a:solidFill>
            <a:schemeClr val="accent1">
              <a:lumMod val="75000"/>
            </a:schemeClr>
          </a:solidFill>
        </a:ln>
      </dgm:spPr>
      <dgm:t>
        <a:bodyPr/>
        <a:lstStyle/>
        <a:p>
          <a:r>
            <a:rPr lang="ar-SA" sz="1600" dirty="0" smtClean="0">
              <a:latin typeface="Simplified Arabic" panose="02020603050405020304" pitchFamily="18" charset="-78"/>
              <a:cs typeface="Simplified Arabic" panose="02020603050405020304" pitchFamily="18" charset="-78"/>
            </a:rPr>
            <a:t>سياسة الإفصاح عن المعلومات</a:t>
          </a:r>
          <a:endParaRPr lang="en-US" sz="1600" dirty="0">
            <a:latin typeface="Simplified Arabic" panose="02020603050405020304" pitchFamily="18" charset="-78"/>
            <a:cs typeface="Simplified Arabic" panose="02020603050405020304" pitchFamily="18" charset="-78"/>
          </a:endParaRPr>
        </a:p>
      </dgm:t>
    </dgm:pt>
    <dgm:pt modelId="{93553D60-C668-45BD-86FA-B453ADAAA6AB}" type="parTrans" cxnId="{132A8296-B3AC-41E2-B006-E00662461CAA}">
      <dgm:prSet/>
      <dgm:spPr/>
      <dgm:t>
        <a:bodyPr/>
        <a:lstStyle/>
        <a:p>
          <a:endParaRPr lang="en-US" sz="1600">
            <a:latin typeface="Simplified Arabic" panose="02020603050405020304" pitchFamily="18" charset="-78"/>
            <a:cs typeface="Simplified Arabic" panose="02020603050405020304" pitchFamily="18" charset="-78"/>
          </a:endParaRPr>
        </a:p>
      </dgm:t>
    </dgm:pt>
    <dgm:pt modelId="{CEF57D6B-45E0-4ED2-80E8-9EED138F86CA}" type="sibTrans" cxnId="{132A8296-B3AC-41E2-B006-E00662461CAA}">
      <dgm:prSet/>
      <dgm:spPr/>
      <dgm:t>
        <a:bodyPr/>
        <a:lstStyle/>
        <a:p>
          <a:endParaRPr lang="en-US" sz="1600">
            <a:latin typeface="Simplified Arabic" panose="02020603050405020304" pitchFamily="18" charset="-78"/>
            <a:cs typeface="Simplified Arabic" panose="02020603050405020304" pitchFamily="18" charset="-78"/>
          </a:endParaRPr>
        </a:p>
      </dgm:t>
    </dgm:pt>
    <dgm:pt modelId="{1FAF27AE-4CA5-426C-9138-E3E1E0A94CB9}">
      <dgm:prSet phldrT="[Text]" custT="1"/>
      <dgm:spPr>
        <a:solidFill>
          <a:schemeClr val="accent1">
            <a:lumMod val="20000"/>
            <a:lumOff val="80000"/>
          </a:schemeClr>
        </a:solidFill>
        <a:ln w="28575">
          <a:solidFill>
            <a:schemeClr val="accent1">
              <a:lumMod val="75000"/>
            </a:schemeClr>
          </a:solidFill>
        </a:ln>
      </dgm:spPr>
      <dgm:t>
        <a:bodyPr/>
        <a:lstStyle/>
        <a:p>
          <a:r>
            <a:rPr lang="ar-SA" sz="1600" dirty="0" smtClean="0">
              <a:latin typeface="Simplified Arabic" panose="02020603050405020304" pitchFamily="18" charset="-78"/>
              <a:cs typeface="Simplified Arabic" panose="02020603050405020304" pitchFamily="18" charset="-78"/>
            </a:rPr>
            <a:t>جودة الخدمات المقدمة وتنوعها</a:t>
          </a:r>
          <a:endParaRPr lang="en-US" sz="1600" dirty="0">
            <a:latin typeface="Simplified Arabic" panose="02020603050405020304" pitchFamily="18" charset="-78"/>
            <a:cs typeface="Simplified Arabic" panose="02020603050405020304" pitchFamily="18" charset="-78"/>
          </a:endParaRPr>
        </a:p>
      </dgm:t>
    </dgm:pt>
    <dgm:pt modelId="{28A0B714-676D-4273-8A58-E27BCE09BD8C}" type="parTrans" cxnId="{D8CC2F6D-D4E2-4AD6-A423-CAE99A32665A}">
      <dgm:prSet/>
      <dgm:spPr/>
      <dgm:t>
        <a:bodyPr/>
        <a:lstStyle/>
        <a:p>
          <a:endParaRPr lang="en-US" sz="1600">
            <a:latin typeface="Simplified Arabic" panose="02020603050405020304" pitchFamily="18" charset="-78"/>
            <a:cs typeface="Simplified Arabic" panose="02020603050405020304" pitchFamily="18" charset="-78"/>
          </a:endParaRPr>
        </a:p>
      </dgm:t>
    </dgm:pt>
    <dgm:pt modelId="{C6687920-A2E6-4A24-878D-30B6D5EF3D24}" type="sibTrans" cxnId="{D8CC2F6D-D4E2-4AD6-A423-CAE99A32665A}">
      <dgm:prSet/>
      <dgm:spPr/>
      <dgm:t>
        <a:bodyPr/>
        <a:lstStyle/>
        <a:p>
          <a:endParaRPr lang="en-US" sz="1600">
            <a:latin typeface="Simplified Arabic" panose="02020603050405020304" pitchFamily="18" charset="-78"/>
            <a:cs typeface="Simplified Arabic" panose="02020603050405020304" pitchFamily="18" charset="-78"/>
          </a:endParaRPr>
        </a:p>
      </dgm:t>
    </dgm:pt>
    <dgm:pt modelId="{81621CAA-05E3-486B-B4C4-DC15D7E43D89}">
      <dgm:prSet phldrT="[Text]" custT="1"/>
      <dgm:spPr>
        <a:solidFill>
          <a:schemeClr val="accent1">
            <a:lumMod val="20000"/>
            <a:lumOff val="80000"/>
          </a:schemeClr>
        </a:solidFill>
        <a:ln w="28575">
          <a:solidFill>
            <a:schemeClr val="accent1">
              <a:lumMod val="75000"/>
            </a:schemeClr>
          </a:solidFill>
        </a:ln>
      </dgm:spPr>
      <dgm:t>
        <a:bodyPr/>
        <a:lstStyle/>
        <a:p>
          <a:r>
            <a:rPr lang="ar-SA" sz="1600" dirty="0" smtClean="0">
              <a:latin typeface="Simplified Arabic" panose="02020603050405020304" pitchFamily="18" charset="-78"/>
              <a:cs typeface="Simplified Arabic" panose="02020603050405020304" pitchFamily="18" charset="-78"/>
            </a:rPr>
            <a:t>الثقة والمصداقية في التعامل مع المستفيدين</a:t>
          </a:r>
          <a:endParaRPr lang="en-US" sz="1600" dirty="0">
            <a:latin typeface="Simplified Arabic" panose="02020603050405020304" pitchFamily="18" charset="-78"/>
            <a:cs typeface="Simplified Arabic" panose="02020603050405020304" pitchFamily="18" charset="-78"/>
          </a:endParaRPr>
        </a:p>
      </dgm:t>
    </dgm:pt>
    <dgm:pt modelId="{9E5689BC-1E4D-486B-962E-21A0900F6467}" type="parTrans" cxnId="{754A7A54-7A51-4290-8DD7-3861266F10CA}">
      <dgm:prSet/>
      <dgm:spPr/>
      <dgm:t>
        <a:bodyPr/>
        <a:lstStyle/>
        <a:p>
          <a:endParaRPr lang="en-US" sz="1600">
            <a:latin typeface="Simplified Arabic" panose="02020603050405020304" pitchFamily="18" charset="-78"/>
            <a:cs typeface="Simplified Arabic" panose="02020603050405020304" pitchFamily="18" charset="-78"/>
          </a:endParaRPr>
        </a:p>
      </dgm:t>
    </dgm:pt>
    <dgm:pt modelId="{17BF26A7-4A1A-4831-BA0A-8F9137745D71}" type="sibTrans" cxnId="{754A7A54-7A51-4290-8DD7-3861266F10CA}">
      <dgm:prSet/>
      <dgm:spPr/>
      <dgm:t>
        <a:bodyPr/>
        <a:lstStyle/>
        <a:p>
          <a:endParaRPr lang="en-US" sz="1600">
            <a:latin typeface="Simplified Arabic" panose="02020603050405020304" pitchFamily="18" charset="-78"/>
            <a:cs typeface="Simplified Arabic" panose="02020603050405020304" pitchFamily="18" charset="-78"/>
          </a:endParaRPr>
        </a:p>
      </dgm:t>
    </dgm:pt>
    <dgm:pt modelId="{27DD84DE-1058-432B-80E6-986E0896BA6F}">
      <dgm:prSet custT="1"/>
      <dgm:spPr>
        <a:solidFill>
          <a:schemeClr val="accent1">
            <a:lumMod val="20000"/>
            <a:lumOff val="80000"/>
          </a:schemeClr>
        </a:solidFill>
      </dgm:spPr>
      <dgm:t>
        <a:bodyPr/>
        <a:lstStyle/>
        <a:p>
          <a:r>
            <a:rPr lang="ar-SA" sz="1600" dirty="0" smtClean="0">
              <a:latin typeface="Simplified Arabic" panose="02020603050405020304" pitchFamily="18" charset="-78"/>
              <a:cs typeface="Simplified Arabic" panose="02020603050405020304" pitchFamily="18" charset="-78"/>
            </a:rPr>
            <a:t>العلاقة القوية مع المجتمع المحلي</a:t>
          </a:r>
          <a:endParaRPr lang="en-US" sz="1600" dirty="0">
            <a:latin typeface="Simplified Arabic" panose="02020603050405020304" pitchFamily="18" charset="-78"/>
            <a:cs typeface="Simplified Arabic" panose="02020603050405020304" pitchFamily="18" charset="-78"/>
          </a:endParaRPr>
        </a:p>
      </dgm:t>
    </dgm:pt>
    <dgm:pt modelId="{5DAB55EB-B3EF-4BCB-9CBB-16DB6008C3EC}" type="parTrans" cxnId="{32DFAC0E-1EB4-423C-9072-B3574C5DC1FA}">
      <dgm:prSet/>
      <dgm:spPr/>
      <dgm:t>
        <a:bodyPr/>
        <a:lstStyle/>
        <a:p>
          <a:endParaRPr lang="en-US" sz="1600">
            <a:latin typeface="Simplified Arabic" panose="02020603050405020304" pitchFamily="18" charset="-78"/>
            <a:cs typeface="Simplified Arabic" panose="02020603050405020304" pitchFamily="18" charset="-78"/>
          </a:endParaRPr>
        </a:p>
      </dgm:t>
    </dgm:pt>
    <dgm:pt modelId="{5FCB570C-A2FD-41C1-8324-5B3CA88945DF}" type="sibTrans" cxnId="{32DFAC0E-1EB4-423C-9072-B3574C5DC1FA}">
      <dgm:prSet/>
      <dgm:spPr/>
      <dgm:t>
        <a:bodyPr/>
        <a:lstStyle/>
        <a:p>
          <a:endParaRPr lang="en-US" sz="1600">
            <a:latin typeface="Simplified Arabic" panose="02020603050405020304" pitchFamily="18" charset="-78"/>
            <a:cs typeface="Simplified Arabic" panose="02020603050405020304" pitchFamily="18" charset="-78"/>
          </a:endParaRPr>
        </a:p>
      </dgm:t>
    </dgm:pt>
    <dgm:pt modelId="{8497CE0A-8D59-47DC-8906-DBD5A41810B6}">
      <dgm:prSet custT="1"/>
      <dgm:spPr>
        <a:solidFill>
          <a:schemeClr val="accent1">
            <a:lumMod val="20000"/>
            <a:lumOff val="80000"/>
          </a:schemeClr>
        </a:solidFill>
      </dgm:spPr>
      <dgm:t>
        <a:bodyPr/>
        <a:lstStyle/>
        <a:p>
          <a:r>
            <a:rPr lang="ar-SA" sz="1600" dirty="0" smtClean="0">
              <a:latin typeface="Simplified Arabic" panose="02020603050405020304" pitchFamily="18" charset="-78"/>
              <a:cs typeface="Simplified Arabic" panose="02020603050405020304" pitchFamily="18" charset="-78"/>
            </a:rPr>
            <a:t>الموارد البشرية المؤهلة</a:t>
          </a:r>
          <a:endParaRPr lang="en-US" sz="1600" dirty="0">
            <a:latin typeface="Simplified Arabic" panose="02020603050405020304" pitchFamily="18" charset="-78"/>
            <a:cs typeface="Simplified Arabic" panose="02020603050405020304" pitchFamily="18" charset="-78"/>
          </a:endParaRPr>
        </a:p>
      </dgm:t>
    </dgm:pt>
    <dgm:pt modelId="{6D36F32A-3819-42FE-983C-F60FEFE409DD}" type="parTrans" cxnId="{78E9802C-617F-461B-8E63-F4083BE91077}">
      <dgm:prSet/>
      <dgm:spPr/>
      <dgm:t>
        <a:bodyPr/>
        <a:lstStyle/>
        <a:p>
          <a:endParaRPr lang="en-US" sz="1600">
            <a:latin typeface="Simplified Arabic" panose="02020603050405020304" pitchFamily="18" charset="-78"/>
            <a:cs typeface="Simplified Arabic" panose="02020603050405020304" pitchFamily="18" charset="-78"/>
          </a:endParaRPr>
        </a:p>
      </dgm:t>
    </dgm:pt>
    <dgm:pt modelId="{DE2F4761-AE84-4507-853B-5E8112D8CD69}" type="sibTrans" cxnId="{78E9802C-617F-461B-8E63-F4083BE91077}">
      <dgm:prSet/>
      <dgm:spPr/>
      <dgm:t>
        <a:bodyPr/>
        <a:lstStyle/>
        <a:p>
          <a:endParaRPr lang="en-US" sz="1600">
            <a:latin typeface="Simplified Arabic" panose="02020603050405020304" pitchFamily="18" charset="-78"/>
            <a:cs typeface="Simplified Arabic" panose="02020603050405020304" pitchFamily="18" charset="-78"/>
          </a:endParaRPr>
        </a:p>
      </dgm:t>
    </dgm:pt>
    <dgm:pt modelId="{29A1C4DC-55FD-4AB1-9C39-E67C8AD2F6B6}" type="pres">
      <dgm:prSet presAssocID="{2509AB67-EED5-4CEC-9EBB-95F39E1FC2EE}" presName="diagram" presStyleCnt="0">
        <dgm:presLayoutVars>
          <dgm:dir/>
          <dgm:resizeHandles val="exact"/>
        </dgm:presLayoutVars>
      </dgm:prSet>
      <dgm:spPr/>
      <dgm:t>
        <a:bodyPr/>
        <a:lstStyle/>
        <a:p>
          <a:endParaRPr lang="en-US"/>
        </a:p>
      </dgm:t>
    </dgm:pt>
    <dgm:pt modelId="{61ADA8C2-97E0-41EA-9ECD-A27EAA060754}" type="pres">
      <dgm:prSet presAssocID="{30F2AF82-336E-441E-A178-A9BC32FAAC2A}" presName="node" presStyleLbl="node1" presStyleIdx="0" presStyleCnt="6">
        <dgm:presLayoutVars>
          <dgm:bulletEnabled val="1"/>
        </dgm:presLayoutVars>
      </dgm:prSet>
      <dgm:spPr/>
      <dgm:t>
        <a:bodyPr/>
        <a:lstStyle/>
        <a:p>
          <a:endParaRPr lang="en-US"/>
        </a:p>
      </dgm:t>
    </dgm:pt>
    <dgm:pt modelId="{BDBE2DDC-0CBE-459E-B697-DCC23EC2A760}" type="pres">
      <dgm:prSet presAssocID="{BF85027D-4F9A-45DB-9791-A61FCFBD5137}" presName="sibTrans" presStyleCnt="0"/>
      <dgm:spPr/>
    </dgm:pt>
    <dgm:pt modelId="{3F83EBFC-7996-4C75-BBE6-C9EE70A32DDF}" type="pres">
      <dgm:prSet presAssocID="{9BC43D85-432F-4769-964C-4B02CF9C1ACE}" presName="node" presStyleLbl="node1" presStyleIdx="1" presStyleCnt="6">
        <dgm:presLayoutVars>
          <dgm:bulletEnabled val="1"/>
        </dgm:presLayoutVars>
      </dgm:prSet>
      <dgm:spPr/>
      <dgm:t>
        <a:bodyPr/>
        <a:lstStyle/>
        <a:p>
          <a:endParaRPr lang="en-US"/>
        </a:p>
      </dgm:t>
    </dgm:pt>
    <dgm:pt modelId="{523BF673-7BEB-4AC2-ACE7-46A504277880}" type="pres">
      <dgm:prSet presAssocID="{CEF57D6B-45E0-4ED2-80E8-9EED138F86CA}" presName="sibTrans" presStyleCnt="0"/>
      <dgm:spPr/>
    </dgm:pt>
    <dgm:pt modelId="{9FEB3926-8041-485C-AEC2-C801FE016B77}" type="pres">
      <dgm:prSet presAssocID="{1FAF27AE-4CA5-426C-9138-E3E1E0A94CB9}" presName="node" presStyleLbl="node1" presStyleIdx="2" presStyleCnt="6">
        <dgm:presLayoutVars>
          <dgm:bulletEnabled val="1"/>
        </dgm:presLayoutVars>
      </dgm:prSet>
      <dgm:spPr/>
      <dgm:t>
        <a:bodyPr/>
        <a:lstStyle/>
        <a:p>
          <a:endParaRPr lang="en-US"/>
        </a:p>
      </dgm:t>
    </dgm:pt>
    <dgm:pt modelId="{DFE2D885-A0A0-472E-A367-78886C5FCF33}" type="pres">
      <dgm:prSet presAssocID="{C6687920-A2E6-4A24-878D-30B6D5EF3D24}" presName="sibTrans" presStyleCnt="0"/>
      <dgm:spPr/>
    </dgm:pt>
    <dgm:pt modelId="{135D965E-2E86-4DBD-9431-C05E1123D95C}" type="pres">
      <dgm:prSet presAssocID="{8497CE0A-8D59-47DC-8906-DBD5A41810B6}" presName="node" presStyleLbl="node1" presStyleIdx="3" presStyleCnt="6">
        <dgm:presLayoutVars>
          <dgm:bulletEnabled val="1"/>
        </dgm:presLayoutVars>
      </dgm:prSet>
      <dgm:spPr/>
      <dgm:t>
        <a:bodyPr/>
        <a:lstStyle/>
        <a:p>
          <a:endParaRPr lang="en-US"/>
        </a:p>
      </dgm:t>
    </dgm:pt>
    <dgm:pt modelId="{22E80762-DA57-49ED-8D5C-93004F8C9E1D}" type="pres">
      <dgm:prSet presAssocID="{DE2F4761-AE84-4507-853B-5E8112D8CD69}" presName="sibTrans" presStyleCnt="0"/>
      <dgm:spPr/>
    </dgm:pt>
    <dgm:pt modelId="{67AF43BD-0FC1-476E-8C4D-A2D833A78ED4}" type="pres">
      <dgm:prSet presAssocID="{81621CAA-05E3-486B-B4C4-DC15D7E43D89}" presName="node" presStyleLbl="node1" presStyleIdx="4" presStyleCnt="6">
        <dgm:presLayoutVars>
          <dgm:bulletEnabled val="1"/>
        </dgm:presLayoutVars>
      </dgm:prSet>
      <dgm:spPr/>
      <dgm:t>
        <a:bodyPr/>
        <a:lstStyle/>
        <a:p>
          <a:endParaRPr lang="en-US"/>
        </a:p>
      </dgm:t>
    </dgm:pt>
    <dgm:pt modelId="{E73266A6-A5C6-4319-B961-0717584484CE}" type="pres">
      <dgm:prSet presAssocID="{17BF26A7-4A1A-4831-BA0A-8F9137745D71}" presName="sibTrans" presStyleCnt="0"/>
      <dgm:spPr/>
    </dgm:pt>
    <dgm:pt modelId="{195B48DC-04E9-4715-95D4-7951B2DCC72F}" type="pres">
      <dgm:prSet presAssocID="{27DD84DE-1058-432B-80E6-986E0896BA6F}" presName="node" presStyleLbl="node1" presStyleIdx="5" presStyleCnt="6">
        <dgm:presLayoutVars>
          <dgm:bulletEnabled val="1"/>
        </dgm:presLayoutVars>
      </dgm:prSet>
      <dgm:spPr/>
      <dgm:t>
        <a:bodyPr/>
        <a:lstStyle/>
        <a:p>
          <a:endParaRPr lang="en-US"/>
        </a:p>
      </dgm:t>
    </dgm:pt>
  </dgm:ptLst>
  <dgm:cxnLst>
    <dgm:cxn modelId="{F0EC1305-E169-49BA-B3F3-D926BD378C8B}" type="presOf" srcId="{27DD84DE-1058-432B-80E6-986E0896BA6F}" destId="{195B48DC-04E9-4715-95D4-7951B2DCC72F}" srcOrd="0" destOrd="0" presId="urn:microsoft.com/office/officeart/2005/8/layout/default#1"/>
    <dgm:cxn modelId="{132A8296-B3AC-41E2-B006-E00662461CAA}" srcId="{2509AB67-EED5-4CEC-9EBB-95F39E1FC2EE}" destId="{9BC43D85-432F-4769-964C-4B02CF9C1ACE}" srcOrd="1" destOrd="0" parTransId="{93553D60-C668-45BD-86FA-B453ADAAA6AB}" sibTransId="{CEF57D6B-45E0-4ED2-80E8-9EED138F86CA}"/>
    <dgm:cxn modelId="{E30FF98B-717A-4DEB-9082-A4A8CCEA91D6}" type="presOf" srcId="{30F2AF82-336E-441E-A178-A9BC32FAAC2A}" destId="{61ADA8C2-97E0-41EA-9ECD-A27EAA060754}" srcOrd="0" destOrd="0" presId="urn:microsoft.com/office/officeart/2005/8/layout/default#1"/>
    <dgm:cxn modelId="{5E3CAE27-4BDC-447E-B153-43CA5D7CBA83}" type="presOf" srcId="{2509AB67-EED5-4CEC-9EBB-95F39E1FC2EE}" destId="{29A1C4DC-55FD-4AB1-9C39-E67C8AD2F6B6}" srcOrd="0" destOrd="0" presId="urn:microsoft.com/office/officeart/2005/8/layout/default#1"/>
    <dgm:cxn modelId="{78E9802C-617F-461B-8E63-F4083BE91077}" srcId="{2509AB67-EED5-4CEC-9EBB-95F39E1FC2EE}" destId="{8497CE0A-8D59-47DC-8906-DBD5A41810B6}" srcOrd="3" destOrd="0" parTransId="{6D36F32A-3819-42FE-983C-F60FEFE409DD}" sibTransId="{DE2F4761-AE84-4507-853B-5E8112D8CD69}"/>
    <dgm:cxn modelId="{6009B218-8637-4B54-80CB-2801A58FE5F6}" srcId="{2509AB67-EED5-4CEC-9EBB-95F39E1FC2EE}" destId="{30F2AF82-336E-441E-A178-A9BC32FAAC2A}" srcOrd="0" destOrd="0" parTransId="{7040F9BE-6F9D-4345-B016-85BE0676967A}" sibTransId="{BF85027D-4F9A-45DB-9791-A61FCFBD5137}"/>
    <dgm:cxn modelId="{32DFAC0E-1EB4-423C-9072-B3574C5DC1FA}" srcId="{2509AB67-EED5-4CEC-9EBB-95F39E1FC2EE}" destId="{27DD84DE-1058-432B-80E6-986E0896BA6F}" srcOrd="5" destOrd="0" parTransId="{5DAB55EB-B3EF-4BCB-9CBB-16DB6008C3EC}" sibTransId="{5FCB570C-A2FD-41C1-8324-5B3CA88945DF}"/>
    <dgm:cxn modelId="{ACA925B3-FD2A-4E3C-8F00-FB2ABDA1C690}" type="presOf" srcId="{9BC43D85-432F-4769-964C-4B02CF9C1ACE}" destId="{3F83EBFC-7996-4C75-BBE6-C9EE70A32DDF}" srcOrd="0" destOrd="0" presId="urn:microsoft.com/office/officeart/2005/8/layout/default#1"/>
    <dgm:cxn modelId="{2F1C04A9-B5EF-4BC6-911F-77B04C19592D}" type="presOf" srcId="{8497CE0A-8D59-47DC-8906-DBD5A41810B6}" destId="{135D965E-2E86-4DBD-9431-C05E1123D95C}" srcOrd="0" destOrd="0" presId="urn:microsoft.com/office/officeart/2005/8/layout/default#1"/>
    <dgm:cxn modelId="{43390BF4-D871-46DD-815F-A5F38380FA15}" type="presOf" srcId="{1FAF27AE-4CA5-426C-9138-E3E1E0A94CB9}" destId="{9FEB3926-8041-485C-AEC2-C801FE016B77}" srcOrd="0" destOrd="0" presId="urn:microsoft.com/office/officeart/2005/8/layout/default#1"/>
    <dgm:cxn modelId="{78AAB50B-BC99-4532-8AEE-5E60D0ED80B7}" type="presOf" srcId="{81621CAA-05E3-486B-B4C4-DC15D7E43D89}" destId="{67AF43BD-0FC1-476E-8C4D-A2D833A78ED4}" srcOrd="0" destOrd="0" presId="urn:microsoft.com/office/officeart/2005/8/layout/default#1"/>
    <dgm:cxn modelId="{754A7A54-7A51-4290-8DD7-3861266F10CA}" srcId="{2509AB67-EED5-4CEC-9EBB-95F39E1FC2EE}" destId="{81621CAA-05E3-486B-B4C4-DC15D7E43D89}" srcOrd="4" destOrd="0" parTransId="{9E5689BC-1E4D-486B-962E-21A0900F6467}" sibTransId="{17BF26A7-4A1A-4831-BA0A-8F9137745D71}"/>
    <dgm:cxn modelId="{D8CC2F6D-D4E2-4AD6-A423-CAE99A32665A}" srcId="{2509AB67-EED5-4CEC-9EBB-95F39E1FC2EE}" destId="{1FAF27AE-4CA5-426C-9138-E3E1E0A94CB9}" srcOrd="2" destOrd="0" parTransId="{28A0B714-676D-4273-8A58-E27BCE09BD8C}" sibTransId="{C6687920-A2E6-4A24-878D-30B6D5EF3D24}"/>
    <dgm:cxn modelId="{C576456A-2996-4438-9890-5FA299176203}" type="presParOf" srcId="{29A1C4DC-55FD-4AB1-9C39-E67C8AD2F6B6}" destId="{61ADA8C2-97E0-41EA-9ECD-A27EAA060754}" srcOrd="0" destOrd="0" presId="urn:microsoft.com/office/officeart/2005/8/layout/default#1"/>
    <dgm:cxn modelId="{ACE0E452-73BB-43CC-BAB3-B40A93D0D4D1}" type="presParOf" srcId="{29A1C4DC-55FD-4AB1-9C39-E67C8AD2F6B6}" destId="{BDBE2DDC-0CBE-459E-B697-DCC23EC2A760}" srcOrd="1" destOrd="0" presId="urn:microsoft.com/office/officeart/2005/8/layout/default#1"/>
    <dgm:cxn modelId="{B8CB41DC-23E1-4D8F-99B0-0B4F6C663989}" type="presParOf" srcId="{29A1C4DC-55FD-4AB1-9C39-E67C8AD2F6B6}" destId="{3F83EBFC-7996-4C75-BBE6-C9EE70A32DDF}" srcOrd="2" destOrd="0" presId="urn:microsoft.com/office/officeart/2005/8/layout/default#1"/>
    <dgm:cxn modelId="{B2CDD311-6935-4AC9-935D-07A8797F3D90}" type="presParOf" srcId="{29A1C4DC-55FD-4AB1-9C39-E67C8AD2F6B6}" destId="{523BF673-7BEB-4AC2-ACE7-46A504277880}" srcOrd="3" destOrd="0" presId="urn:microsoft.com/office/officeart/2005/8/layout/default#1"/>
    <dgm:cxn modelId="{E09AB719-219C-4F18-801C-4FF2AA5F8B13}" type="presParOf" srcId="{29A1C4DC-55FD-4AB1-9C39-E67C8AD2F6B6}" destId="{9FEB3926-8041-485C-AEC2-C801FE016B77}" srcOrd="4" destOrd="0" presId="urn:microsoft.com/office/officeart/2005/8/layout/default#1"/>
    <dgm:cxn modelId="{D1E2D0CB-9CC8-4272-A5F7-1FF62CB699B8}" type="presParOf" srcId="{29A1C4DC-55FD-4AB1-9C39-E67C8AD2F6B6}" destId="{DFE2D885-A0A0-472E-A367-78886C5FCF33}" srcOrd="5" destOrd="0" presId="urn:microsoft.com/office/officeart/2005/8/layout/default#1"/>
    <dgm:cxn modelId="{C421E8A0-E2D9-43B8-AF7A-180A145F55C4}" type="presParOf" srcId="{29A1C4DC-55FD-4AB1-9C39-E67C8AD2F6B6}" destId="{135D965E-2E86-4DBD-9431-C05E1123D95C}" srcOrd="6" destOrd="0" presId="urn:microsoft.com/office/officeart/2005/8/layout/default#1"/>
    <dgm:cxn modelId="{01BBECA0-9D42-4FF1-A664-685C0D6497F5}" type="presParOf" srcId="{29A1C4DC-55FD-4AB1-9C39-E67C8AD2F6B6}" destId="{22E80762-DA57-49ED-8D5C-93004F8C9E1D}" srcOrd="7" destOrd="0" presId="urn:microsoft.com/office/officeart/2005/8/layout/default#1"/>
    <dgm:cxn modelId="{B695ECC6-5DA6-474D-A76E-54839A32F29F}" type="presParOf" srcId="{29A1C4DC-55FD-4AB1-9C39-E67C8AD2F6B6}" destId="{67AF43BD-0FC1-476E-8C4D-A2D833A78ED4}" srcOrd="8" destOrd="0" presId="urn:microsoft.com/office/officeart/2005/8/layout/default#1"/>
    <dgm:cxn modelId="{E9E4DBC0-C9C2-4BE0-B7FF-9E2C2C74687D}" type="presParOf" srcId="{29A1C4DC-55FD-4AB1-9C39-E67C8AD2F6B6}" destId="{E73266A6-A5C6-4319-B961-0717584484CE}" srcOrd="9" destOrd="0" presId="urn:microsoft.com/office/officeart/2005/8/layout/default#1"/>
    <dgm:cxn modelId="{EFDCB4CA-B8C7-47E1-8E4E-C23699E0F112}" type="presParOf" srcId="{29A1C4DC-55FD-4AB1-9C39-E67C8AD2F6B6}" destId="{195B48DC-04E9-4715-95D4-7951B2DCC72F}" srcOrd="10" destOrd="0" presId="urn:microsoft.com/office/officeart/2005/8/layout/default#1"/>
  </dgm:cxnLst>
  <dgm:bg/>
  <dgm:whole>
    <a:ln w="57150"/>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76713B-2B20-45AA-8A8F-FE9DC6286017}" type="doc">
      <dgm:prSet loTypeId="urn:microsoft.com/office/officeart/2005/8/layout/list1" loCatId="list" qsTypeId="urn:microsoft.com/office/officeart/2005/8/quickstyle/simple2" qsCatId="simple" csTypeId="urn:microsoft.com/office/officeart/2005/8/colors/accent1_1" csCatId="accent1" phldr="1"/>
      <dgm:spPr/>
      <dgm:t>
        <a:bodyPr/>
        <a:lstStyle/>
        <a:p>
          <a:endParaRPr lang="en-US"/>
        </a:p>
      </dgm:t>
    </dgm:pt>
    <dgm:pt modelId="{6360A651-857F-423C-9FBB-AF69CE470C7E}">
      <dgm:prSet phldrT="[Text]" custT="1"/>
      <dgm:spPr>
        <a:ln w="19050">
          <a:solidFill>
            <a:schemeClr val="tx2">
              <a:lumMod val="50000"/>
            </a:schemeClr>
          </a:solidFill>
        </a:ln>
      </dgm:spPr>
      <dgm:t>
        <a:bodyPr/>
        <a:lstStyle/>
        <a:p>
          <a:r>
            <a:rPr lang="ar-SA" sz="1500" dirty="0" smtClean="0">
              <a:latin typeface="Simplified Arabic" panose="02020603050405020304" pitchFamily="18" charset="-78"/>
              <a:cs typeface="Simplified Arabic" panose="02020603050405020304" pitchFamily="18" charset="-78"/>
            </a:rPr>
            <a:t>مكتب تكسي كفر راعي</a:t>
          </a:r>
          <a:endParaRPr lang="en-US" sz="1500" dirty="0">
            <a:latin typeface="Simplified Arabic" panose="02020603050405020304" pitchFamily="18" charset="-78"/>
            <a:cs typeface="Simplified Arabic" panose="02020603050405020304" pitchFamily="18" charset="-78"/>
          </a:endParaRPr>
        </a:p>
      </dgm:t>
    </dgm:pt>
    <dgm:pt modelId="{3D477B97-2800-49B7-BA53-AF78F6CBD9AC}" type="parTrans" cxnId="{73DDB726-E16C-41E9-9600-5AE7B5317326}">
      <dgm:prSet/>
      <dgm:spPr/>
      <dgm:t>
        <a:bodyPr/>
        <a:lstStyle/>
        <a:p>
          <a:endParaRPr lang="en-US" sz="1500">
            <a:latin typeface="Simplified Arabic" panose="02020603050405020304" pitchFamily="18" charset="-78"/>
            <a:cs typeface="Simplified Arabic" panose="02020603050405020304" pitchFamily="18" charset="-78"/>
          </a:endParaRPr>
        </a:p>
      </dgm:t>
    </dgm:pt>
    <dgm:pt modelId="{EAFFF5E6-3B52-4C3C-BB12-AB97D8C8C57C}" type="sibTrans" cxnId="{73DDB726-E16C-41E9-9600-5AE7B5317326}">
      <dgm:prSet/>
      <dgm:spPr/>
      <dgm:t>
        <a:bodyPr/>
        <a:lstStyle/>
        <a:p>
          <a:endParaRPr lang="en-US" sz="1500">
            <a:latin typeface="Simplified Arabic" panose="02020603050405020304" pitchFamily="18" charset="-78"/>
            <a:cs typeface="Simplified Arabic" panose="02020603050405020304" pitchFamily="18" charset="-78"/>
          </a:endParaRPr>
        </a:p>
      </dgm:t>
    </dgm:pt>
    <dgm:pt modelId="{76620EF0-15F7-4425-89EF-D4EBA83A3441}">
      <dgm:prSet custT="1"/>
      <dgm:spPr>
        <a:ln w="19050">
          <a:solidFill>
            <a:schemeClr val="tx2">
              <a:lumMod val="50000"/>
            </a:schemeClr>
          </a:solidFill>
        </a:ln>
      </dgm:spPr>
      <dgm:t>
        <a:bodyPr/>
        <a:lstStyle/>
        <a:p>
          <a:r>
            <a:rPr lang="ar-SA" sz="1500" dirty="0" smtClean="0">
              <a:latin typeface="Simplified Arabic" panose="02020603050405020304" pitchFamily="18" charset="-78"/>
              <a:cs typeface="Simplified Arabic" panose="02020603050405020304" pitchFamily="18" charset="-78"/>
            </a:rPr>
            <a:t>معصرة الشرش</a:t>
          </a:r>
          <a:endParaRPr lang="en-US" sz="1500" dirty="0">
            <a:latin typeface="Simplified Arabic" panose="02020603050405020304" pitchFamily="18" charset="-78"/>
            <a:cs typeface="Simplified Arabic" panose="02020603050405020304" pitchFamily="18" charset="-78"/>
          </a:endParaRPr>
        </a:p>
      </dgm:t>
    </dgm:pt>
    <dgm:pt modelId="{01B48357-2B51-4BAB-9FFF-A4276FED226A}" type="parTrans" cxnId="{92935CE8-3350-4C83-804F-76219D9DCAC0}">
      <dgm:prSet/>
      <dgm:spPr/>
      <dgm:t>
        <a:bodyPr/>
        <a:lstStyle/>
        <a:p>
          <a:endParaRPr lang="en-US" sz="1500">
            <a:latin typeface="Simplified Arabic" panose="02020603050405020304" pitchFamily="18" charset="-78"/>
            <a:cs typeface="Simplified Arabic" panose="02020603050405020304" pitchFamily="18" charset="-78"/>
          </a:endParaRPr>
        </a:p>
      </dgm:t>
    </dgm:pt>
    <dgm:pt modelId="{E089D9E3-3A21-4502-9A8C-6E44BB620D29}" type="sibTrans" cxnId="{92935CE8-3350-4C83-804F-76219D9DCAC0}">
      <dgm:prSet/>
      <dgm:spPr/>
      <dgm:t>
        <a:bodyPr/>
        <a:lstStyle/>
        <a:p>
          <a:endParaRPr lang="en-US" sz="1500">
            <a:latin typeface="Simplified Arabic" panose="02020603050405020304" pitchFamily="18" charset="-78"/>
            <a:cs typeface="Simplified Arabic" panose="02020603050405020304" pitchFamily="18" charset="-78"/>
          </a:endParaRPr>
        </a:p>
      </dgm:t>
    </dgm:pt>
    <dgm:pt modelId="{63965F03-69B4-4887-ADF9-221D618DB0F6}">
      <dgm:prSet custT="1"/>
      <dgm:spPr>
        <a:ln w="19050">
          <a:solidFill>
            <a:schemeClr val="tx2">
              <a:lumMod val="50000"/>
            </a:schemeClr>
          </a:solidFill>
        </a:ln>
      </dgm:spPr>
      <dgm:t>
        <a:bodyPr/>
        <a:lstStyle/>
        <a:p>
          <a:r>
            <a:rPr lang="ar-SA" sz="1500" dirty="0" smtClean="0">
              <a:latin typeface="Simplified Arabic" panose="02020603050405020304" pitchFamily="18" charset="-78"/>
              <a:cs typeface="Simplified Arabic" panose="02020603050405020304" pitchFamily="18" charset="-78"/>
            </a:rPr>
            <a:t>معصرة جواد</a:t>
          </a:r>
          <a:endParaRPr lang="en-US" sz="1500" dirty="0">
            <a:latin typeface="Simplified Arabic" panose="02020603050405020304" pitchFamily="18" charset="-78"/>
            <a:cs typeface="Simplified Arabic" panose="02020603050405020304" pitchFamily="18" charset="-78"/>
          </a:endParaRPr>
        </a:p>
      </dgm:t>
    </dgm:pt>
    <dgm:pt modelId="{6946042A-E7D7-4573-A472-3F8FC7ACEFAA}" type="parTrans" cxnId="{9C386F38-E789-4C80-B351-2C2EB16131AE}">
      <dgm:prSet/>
      <dgm:spPr/>
      <dgm:t>
        <a:bodyPr/>
        <a:lstStyle/>
        <a:p>
          <a:endParaRPr lang="en-US" sz="1500">
            <a:latin typeface="Simplified Arabic" panose="02020603050405020304" pitchFamily="18" charset="-78"/>
            <a:cs typeface="Simplified Arabic" panose="02020603050405020304" pitchFamily="18" charset="-78"/>
          </a:endParaRPr>
        </a:p>
      </dgm:t>
    </dgm:pt>
    <dgm:pt modelId="{3491E92D-B16A-4413-BF37-0C4EE50B54FF}" type="sibTrans" cxnId="{9C386F38-E789-4C80-B351-2C2EB16131AE}">
      <dgm:prSet/>
      <dgm:spPr/>
      <dgm:t>
        <a:bodyPr/>
        <a:lstStyle/>
        <a:p>
          <a:endParaRPr lang="en-US" sz="1500">
            <a:latin typeface="Simplified Arabic" panose="02020603050405020304" pitchFamily="18" charset="-78"/>
            <a:cs typeface="Simplified Arabic" panose="02020603050405020304" pitchFamily="18" charset="-78"/>
          </a:endParaRPr>
        </a:p>
      </dgm:t>
    </dgm:pt>
    <dgm:pt modelId="{78DB9214-C265-4ABE-ABA8-A471A8113C33}">
      <dgm:prSet custT="1"/>
      <dgm:spPr>
        <a:ln w="19050">
          <a:solidFill>
            <a:schemeClr val="tx2">
              <a:lumMod val="50000"/>
            </a:schemeClr>
          </a:solidFill>
        </a:ln>
      </dgm:spPr>
      <dgm:t>
        <a:bodyPr/>
        <a:lstStyle/>
        <a:p>
          <a:r>
            <a:rPr lang="ar-SA" sz="1500" dirty="0" smtClean="0">
              <a:latin typeface="Simplified Arabic" panose="02020603050405020304" pitchFamily="18" charset="-78"/>
              <a:cs typeface="Simplified Arabic" panose="02020603050405020304" pitchFamily="18" charset="-78"/>
            </a:rPr>
            <a:t>صالة مسايا</a:t>
          </a:r>
          <a:endParaRPr lang="en-US" sz="1500" dirty="0">
            <a:latin typeface="Simplified Arabic" panose="02020603050405020304" pitchFamily="18" charset="-78"/>
            <a:cs typeface="Simplified Arabic" panose="02020603050405020304" pitchFamily="18" charset="-78"/>
          </a:endParaRPr>
        </a:p>
      </dgm:t>
    </dgm:pt>
    <dgm:pt modelId="{197471E9-37CD-492F-9E4B-63AA3C9005CD}" type="parTrans" cxnId="{B60E131C-13B1-41D6-A57B-DE1C22FCC27E}">
      <dgm:prSet/>
      <dgm:spPr/>
      <dgm:t>
        <a:bodyPr/>
        <a:lstStyle/>
        <a:p>
          <a:endParaRPr lang="en-US" sz="1500">
            <a:latin typeface="Simplified Arabic" panose="02020603050405020304" pitchFamily="18" charset="-78"/>
            <a:cs typeface="Simplified Arabic" panose="02020603050405020304" pitchFamily="18" charset="-78"/>
          </a:endParaRPr>
        </a:p>
      </dgm:t>
    </dgm:pt>
    <dgm:pt modelId="{9B79A615-C2FE-429A-87C5-E25BE995B1BC}" type="sibTrans" cxnId="{B60E131C-13B1-41D6-A57B-DE1C22FCC27E}">
      <dgm:prSet/>
      <dgm:spPr/>
      <dgm:t>
        <a:bodyPr/>
        <a:lstStyle/>
        <a:p>
          <a:endParaRPr lang="en-US" sz="1500">
            <a:latin typeface="Simplified Arabic" panose="02020603050405020304" pitchFamily="18" charset="-78"/>
            <a:cs typeface="Simplified Arabic" panose="02020603050405020304" pitchFamily="18" charset="-78"/>
          </a:endParaRPr>
        </a:p>
      </dgm:t>
    </dgm:pt>
    <dgm:pt modelId="{70E87EC9-3E3C-4699-A0AC-4A7DBD7F2023}" type="pres">
      <dgm:prSet presAssocID="{0876713B-2B20-45AA-8A8F-FE9DC6286017}" presName="linear" presStyleCnt="0">
        <dgm:presLayoutVars>
          <dgm:dir val="rev"/>
          <dgm:animLvl val="lvl"/>
          <dgm:resizeHandles val="exact"/>
        </dgm:presLayoutVars>
      </dgm:prSet>
      <dgm:spPr/>
      <dgm:t>
        <a:bodyPr/>
        <a:lstStyle/>
        <a:p>
          <a:endParaRPr lang="en-US"/>
        </a:p>
      </dgm:t>
    </dgm:pt>
    <dgm:pt modelId="{231DCD85-20EF-462A-97A2-C098A29E92EA}" type="pres">
      <dgm:prSet presAssocID="{6360A651-857F-423C-9FBB-AF69CE470C7E}" presName="parentLin" presStyleCnt="0"/>
      <dgm:spPr/>
    </dgm:pt>
    <dgm:pt modelId="{40C41F27-E7C3-4378-B11F-6B9215B2B15C}" type="pres">
      <dgm:prSet presAssocID="{6360A651-857F-423C-9FBB-AF69CE470C7E}" presName="parentLeftMargin" presStyleLbl="node1" presStyleIdx="0" presStyleCnt="4"/>
      <dgm:spPr/>
      <dgm:t>
        <a:bodyPr/>
        <a:lstStyle/>
        <a:p>
          <a:endParaRPr lang="en-US"/>
        </a:p>
      </dgm:t>
    </dgm:pt>
    <dgm:pt modelId="{5285CCF9-6394-4B4F-99DF-90F5DFDFF8EB}" type="pres">
      <dgm:prSet presAssocID="{6360A651-857F-423C-9FBB-AF69CE470C7E}" presName="parentText" presStyleLbl="node1" presStyleIdx="0" presStyleCnt="4">
        <dgm:presLayoutVars>
          <dgm:chMax val="0"/>
          <dgm:bulletEnabled val="1"/>
        </dgm:presLayoutVars>
      </dgm:prSet>
      <dgm:spPr/>
      <dgm:t>
        <a:bodyPr/>
        <a:lstStyle/>
        <a:p>
          <a:endParaRPr lang="en-US"/>
        </a:p>
      </dgm:t>
    </dgm:pt>
    <dgm:pt modelId="{CC079A5B-2BBD-4ED1-8F06-A620EAE5BFC4}" type="pres">
      <dgm:prSet presAssocID="{6360A651-857F-423C-9FBB-AF69CE470C7E}" presName="negativeSpace" presStyleCnt="0"/>
      <dgm:spPr/>
    </dgm:pt>
    <dgm:pt modelId="{858C3258-9FC4-4E8B-A6B3-FEAD69028057}" type="pres">
      <dgm:prSet presAssocID="{6360A651-857F-423C-9FBB-AF69CE470C7E}" presName="childText" presStyleLbl="conFgAcc1" presStyleIdx="0" presStyleCnt="4">
        <dgm:presLayoutVars>
          <dgm:bulletEnabled val="1"/>
        </dgm:presLayoutVars>
      </dgm:prSet>
      <dgm:spPr/>
    </dgm:pt>
    <dgm:pt modelId="{C87BFEEE-4CC1-45BD-A3F5-B81E36CF039A}" type="pres">
      <dgm:prSet presAssocID="{EAFFF5E6-3B52-4C3C-BB12-AB97D8C8C57C}" presName="spaceBetweenRectangles" presStyleCnt="0"/>
      <dgm:spPr/>
    </dgm:pt>
    <dgm:pt modelId="{E1882646-60F2-4270-B3EE-700E5D4CE6A0}" type="pres">
      <dgm:prSet presAssocID="{76620EF0-15F7-4425-89EF-D4EBA83A3441}" presName="parentLin" presStyleCnt="0"/>
      <dgm:spPr/>
    </dgm:pt>
    <dgm:pt modelId="{7755E6A1-4504-4CC0-BA72-CDF42A97F6EF}" type="pres">
      <dgm:prSet presAssocID="{76620EF0-15F7-4425-89EF-D4EBA83A3441}" presName="parentLeftMargin" presStyleLbl="node1" presStyleIdx="0" presStyleCnt="4"/>
      <dgm:spPr/>
      <dgm:t>
        <a:bodyPr/>
        <a:lstStyle/>
        <a:p>
          <a:endParaRPr lang="en-US"/>
        </a:p>
      </dgm:t>
    </dgm:pt>
    <dgm:pt modelId="{95D733BF-F859-4776-BF57-F460109A8240}" type="pres">
      <dgm:prSet presAssocID="{76620EF0-15F7-4425-89EF-D4EBA83A3441}" presName="parentText" presStyleLbl="node1" presStyleIdx="1" presStyleCnt="4">
        <dgm:presLayoutVars>
          <dgm:chMax val="0"/>
          <dgm:bulletEnabled val="1"/>
        </dgm:presLayoutVars>
      </dgm:prSet>
      <dgm:spPr/>
      <dgm:t>
        <a:bodyPr/>
        <a:lstStyle/>
        <a:p>
          <a:endParaRPr lang="en-US"/>
        </a:p>
      </dgm:t>
    </dgm:pt>
    <dgm:pt modelId="{F638C550-F422-43FF-8B8D-0515F05CFB48}" type="pres">
      <dgm:prSet presAssocID="{76620EF0-15F7-4425-89EF-D4EBA83A3441}" presName="negativeSpace" presStyleCnt="0"/>
      <dgm:spPr/>
    </dgm:pt>
    <dgm:pt modelId="{24C880F8-9BE8-495B-835E-E0BFED3F8459}" type="pres">
      <dgm:prSet presAssocID="{76620EF0-15F7-4425-89EF-D4EBA83A3441}" presName="childText" presStyleLbl="conFgAcc1" presStyleIdx="1" presStyleCnt="4">
        <dgm:presLayoutVars>
          <dgm:bulletEnabled val="1"/>
        </dgm:presLayoutVars>
      </dgm:prSet>
      <dgm:spPr/>
    </dgm:pt>
    <dgm:pt modelId="{03A8077E-460C-424A-9DBD-8D84B809DB2E}" type="pres">
      <dgm:prSet presAssocID="{E089D9E3-3A21-4502-9A8C-6E44BB620D29}" presName="spaceBetweenRectangles" presStyleCnt="0"/>
      <dgm:spPr/>
    </dgm:pt>
    <dgm:pt modelId="{B778175A-C3A9-4A08-91AA-F92007D05861}" type="pres">
      <dgm:prSet presAssocID="{63965F03-69B4-4887-ADF9-221D618DB0F6}" presName="parentLin" presStyleCnt="0"/>
      <dgm:spPr/>
    </dgm:pt>
    <dgm:pt modelId="{AEF201D2-18D5-4D87-ABDA-1E62096E0CA4}" type="pres">
      <dgm:prSet presAssocID="{63965F03-69B4-4887-ADF9-221D618DB0F6}" presName="parentLeftMargin" presStyleLbl="node1" presStyleIdx="1" presStyleCnt="4"/>
      <dgm:spPr/>
      <dgm:t>
        <a:bodyPr/>
        <a:lstStyle/>
        <a:p>
          <a:endParaRPr lang="en-US"/>
        </a:p>
      </dgm:t>
    </dgm:pt>
    <dgm:pt modelId="{9A349F2A-A395-4464-B44C-A2E25A456D49}" type="pres">
      <dgm:prSet presAssocID="{63965F03-69B4-4887-ADF9-221D618DB0F6}" presName="parentText" presStyleLbl="node1" presStyleIdx="2" presStyleCnt="4">
        <dgm:presLayoutVars>
          <dgm:chMax val="0"/>
          <dgm:bulletEnabled val="1"/>
        </dgm:presLayoutVars>
      </dgm:prSet>
      <dgm:spPr/>
      <dgm:t>
        <a:bodyPr/>
        <a:lstStyle/>
        <a:p>
          <a:endParaRPr lang="en-US"/>
        </a:p>
      </dgm:t>
    </dgm:pt>
    <dgm:pt modelId="{50D43B10-8687-4949-B8D1-AC9FC6F31026}" type="pres">
      <dgm:prSet presAssocID="{63965F03-69B4-4887-ADF9-221D618DB0F6}" presName="negativeSpace" presStyleCnt="0"/>
      <dgm:spPr/>
    </dgm:pt>
    <dgm:pt modelId="{16673D72-30DE-4202-8DB4-3334C2B3D084}" type="pres">
      <dgm:prSet presAssocID="{63965F03-69B4-4887-ADF9-221D618DB0F6}" presName="childText" presStyleLbl="conFgAcc1" presStyleIdx="2" presStyleCnt="4">
        <dgm:presLayoutVars>
          <dgm:bulletEnabled val="1"/>
        </dgm:presLayoutVars>
      </dgm:prSet>
      <dgm:spPr/>
    </dgm:pt>
    <dgm:pt modelId="{3CB22122-7E18-45D9-9073-C1363E5C6975}" type="pres">
      <dgm:prSet presAssocID="{3491E92D-B16A-4413-BF37-0C4EE50B54FF}" presName="spaceBetweenRectangles" presStyleCnt="0"/>
      <dgm:spPr/>
    </dgm:pt>
    <dgm:pt modelId="{A149170D-5BB4-41AE-AE91-60D8EE26E152}" type="pres">
      <dgm:prSet presAssocID="{78DB9214-C265-4ABE-ABA8-A471A8113C33}" presName="parentLin" presStyleCnt="0"/>
      <dgm:spPr/>
    </dgm:pt>
    <dgm:pt modelId="{5B9F97B2-5DA0-4BC0-B2D6-12D3235AAC0C}" type="pres">
      <dgm:prSet presAssocID="{78DB9214-C265-4ABE-ABA8-A471A8113C33}" presName="parentLeftMargin" presStyleLbl="node1" presStyleIdx="2" presStyleCnt="4"/>
      <dgm:spPr/>
      <dgm:t>
        <a:bodyPr/>
        <a:lstStyle/>
        <a:p>
          <a:endParaRPr lang="en-US"/>
        </a:p>
      </dgm:t>
    </dgm:pt>
    <dgm:pt modelId="{A0C6E9CF-166E-42E0-8E01-D4DBBC1E3A39}" type="pres">
      <dgm:prSet presAssocID="{78DB9214-C265-4ABE-ABA8-A471A8113C33}" presName="parentText" presStyleLbl="node1" presStyleIdx="3" presStyleCnt="4">
        <dgm:presLayoutVars>
          <dgm:chMax val="0"/>
          <dgm:bulletEnabled val="1"/>
        </dgm:presLayoutVars>
      </dgm:prSet>
      <dgm:spPr/>
      <dgm:t>
        <a:bodyPr/>
        <a:lstStyle/>
        <a:p>
          <a:endParaRPr lang="en-US"/>
        </a:p>
      </dgm:t>
    </dgm:pt>
    <dgm:pt modelId="{454B9E55-02BE-452B-99FF-E76FD86E6B96}" type="pres">
      <dgm:prSet presAssocID="{78DB9214-C265-4ABE-ABA8-A471A8113C33}" presName="negativeSpace" presStyleCnt="0"/>
      <dgm:spPr/>
    </dgm:pt>
    <dgm:pt modelId="{61DBA259-978C-4762-B95A-DC7CBCD5943A}" type="pres">
      <dgm:prSet presAssocID="{78DB9214-C265-4ABE-ABA8-A471A8113C33}" presName="childText" presStyleLbl="conFgAcc1" presStyleIdx="3" presStyleCnt="4">
        <dgm:presLayoutVars>
          <dgm:bulletEnabled val="1"/>
        </dgm:presLayoutVars>
      </dgm:prSet>
      <dgm:spPr/>
    </dgm:pt>
  </dgm:ptLst>
  <dgm:cxnLst>
    <dgm:cxn modelId="{7BDB0EDF-328D-4C08-8E2C-E0552601D0C7}" type="presOf" srcId="{63965F03-69B4-4887-ADF9-221D618DB0F6}" destId="{AEF201D2-18D5-4D87-ABDA-1E62096E0CA4}" srcOrd="0" destOrd="0" presId="urn:microsoft.com/office/officeart/2005/8/layout/list1"/>
    <dgm:cxn modelId="{5E86125F-469E-4BCC-9F53-361A4B87951D}" type="presOf" srcId="{76620EF0-15F7-4425-89EF-D4EBA83A3441}" destId="{95D733BF-F859-4776-BF57-F460109A8240}" srcOrd="1" destOrd="0" presId="urn:microsoft.com/office/officeart/2005/8/layout/list1"/>
    <dgm:cxn modelId="{E16314FD-ABA5-4B8D-A0AA-461F3DCE14F2}" type="presOf" srcId="{6360A651-857F-423C-9FBB-AF69CE470C7E}" destId="{5285CCF9-6394-4B4F-99DF-90F5DFDFF8EB}" srcOrd="1" destOrd="0" presId="urn:microsoft.com/office/officeart/2005/8/layout/list1"/>
    <dgm:cxn modelId="{C7BD478B-8832-4BFB-9066-CDCF5E318966}" type="presOf" srcId="{63965F03-69B4-4887-ADF9-221D618DB0F6}" destId="{9A349F2A-A395-4464-B44C-A2E25A456D49}" srcOrd="1" destOrd="0" presId="urn:microsoft.com/office/officeart/2005/8/layout/list1"/>
    <dgm:cxn modelId="{675F6EE8-6C8C-487D-AC3B-43C83E789D5B}" type="presOf" srcId="{78DB9214-C265-4ABE-ABA8-A471A8113C33}" destId="{A0C6E9CF-166E-42E0-8E01-D4DBBC1E3A39}" srcOrd="1" destOrd="0" presId="urn:microsoft.com/office/officeart/2005/8/layout/list1"/>
    <dgm:cxn modelId="{1BCD4153-19F8-438A-88CD-8959F39F2B5F}" type="presOf" srcId="{78DB9214-C265-4ABE-ABA8-A471A8113C33}" destId="{5B9F97B2-5DA0-4BC0-B2D6-12D3235AAC0C}" srcOrd="0" destOrd="0" presId="urn:microsoft.com/office/officeart/2005/8/layout/list1"/>
    <dgm:cxn modelId="{73DDB726-E16C-41E9-9600-5AE7B5317326}" srcId="{0876713B-2B20-45AA-8A8F-FE9DC6286017}" destId="{6360A651-857F-423C-9FBB-AF69CE470C7E}" srcOrd="0" destOrd="0" parTransId="{3D477B97-2800-49B7-BA53-AF78F6CBD9AC}" sibTransId="{EAFFF5E6-3B52-4C3C-BB12-AB97D8C8C57C}"/>
    <dgm:cxn modelId="{3A355B39-BFCA-47AE-A4A0-AFCA0959FDF1}" type="presOf" srcId="{0876713B-2B20-45AA-8A8F-FE9DC6286017}" destId="{70E87EC9-3E3C-4699-A0AC-4A7DBD7F2023}" srcOrd="0" destOrd="0" presId="urn:microsoft.com/office/officeart/2005/8/layout/list1"/>
    <dgm:cxn modelId="{B60E131C-13B1-41D6-A57B-DE1C22FCC27E}" srcId="{0876713B-2B20-45AA-8A8F-FE9DC6286017}" destId="{78DB9214-C265-4ABE-ABA8-A471A8113C33}" srcOrd="3" destOrd="0" parTransId="{197471E9-37CD-492F-9E4B-63AA3C9005CD}" sibTransId="{9B79A615-C2FE-429A-87C5-E25BE995B1BC}"/>
    <dgm:cxn modelId="{92935CE8-3350-4C83-804F-76219D9DCAC0}" srcId="{0876713B-2B20-45AA-8A8F-FE9DC6286017}" destId="{76620EF0-15F7-4425-89EF-D4EBA83A3441}" srcOrd="1" destOrd="0" parTransId="{01B48357-2B51-4BAB-9FFF-A4276FED226A}" sibTransId="{E089D9E3-3A21-4502-9A8C-6E44BB620D29}"/>
    <dgm:cxn modelId="{FDCCC7EF-3F3D-49AC-9B0D-9D5D664E5F67}" type="presOf" srcId="{76620EF0-15F7-4425-89EF-D4EBA83A3441}" destId="{7755E6A1-4504-4CC0-BA72-CDF42A97F6EF}" srcOrd="0" destOrd="0" presId="urn:microsoft.com/office/officeart/2005/8/layout/list1"/>
    <dgm:cxn modelId="{676C7D42-73FF-43C1-A374-8EAE808599CD}" type="presOf" srcId="{6360A651-857F-423C-9FBB-AF69CE470C7E}" destId="{40C41F27-E7C3-4378-B11F-6B9215B2B15C}" srcOrd="0" destOrd="0" presId="urn:microsoft.com/office/officeart/2005/8/layout/list1"/>
    <dgm:cxn modelId="{9C386F38-E789-4C80-B351-2C2EB16131AE}" srcId="{0876713B-2B20-45AA-8A8F-FE9DC6286017}" destId="{63965F03-69B4-4887-ADF9-221D618DB0F6}" srcOrd="2" destOrd="0" parTransId="{6946042A-E7D7-4573-A472-3F8FC7ACEFAA}" sibTransId="{3491E92D-B16A-4413-BF37-0C4EE50B54FF}"/>
    <dgm:cxn modelId="{A8647C69-19D4-4994-9B07-E517984266A0}" type="presParOf" srcId="{70E87EC9-3E3C-4699-A0AC-4A7DBD7F2023}" destId="{231DCD85-20EF-462A-97A2-C098A29E92EA}" srcOrd="0" destOrd="0" presId="urn:microsoft.com/office/officeart/2005/8/layout/list1"/>
    <dgm:cxn modelId="{B1852D65-3E0A-4FB6-9574-42F5D440D120}" type="presParOf" srcId="{231DCD85-20EF-462A-97A2-C098A29E92EA}" destId="{40C41F27-E7C3-4378-B11F-6B9215B2B15C}" srcOrd="0" destOrd="0" presId="urn:microsoft.com/office/officeart/2005/8/layout/list1"/>
    <dgm:cxn modelId="{4DE9404F-2EE7-4ACE-9A64-EB22CEDF761D}" type="presParOf" srcId="{231DCD85-20EF-462A-97A2-C098A29E92EA}" destId="{5285CCF9-6394-4B4F-99DF-90F5DFDFF8EB}" srcOrd="1" destOrd="0" presId="urn:microsoft.com/office/officeart/2005/8/layout/list1"/>
    <dgm:cxn modelId="{DEB155CA-6326-40C6-9B3D-804DECB8F141}" type="presParOf" srcId="{70E87EC9-3E3C-4699-A0AC-4A7DBD7F2023}" destId="{CC079A5B-2BBD-4ED1-8F06-A620EAE5BFC4}" srcOrd="1" destOrd="0" presId="urn:microsoft.com/office/officeart/2005/8/layout/list1"/>
    <dgm:cxn modelId="{87B9470B-0E56-4F75-8421-E955FD7A043D}" type="presParOf" srcId="{70E87EC9-3E3C-4699-A0AC-4A7DBD7F2023}" destId="{858C3258-9FC4-4E8B-A6B3-FEAD69028057}" srcOrd="2" destOrd="0" presId="urn:microsoft.com/office/officeart/2005/8/layout/list1"/>
    <dgm:cxn modelId="{1779696F-4D60-48AE-8291-B7CDE218AACB}" type="presParOf" srcId="{70E87EC9-3E3C-4699-A0AC-4A7DBD7F2023}" destId="{C87BFEEE-4CC1-45BD-A3F5-B81E36CF039A}" srcOrd="3" destOrd="0" presId="urn:microsoft.com/office/officeart/2005/8/layout/list1"/>
    <dgm:cxn modelId="{AC5B3F68-38BE-4EEE-B996-7438C32D2EA8}" type="presParOf" srcId="{70E87EC9-3E3C-4699-A0AC-4A7DBD7F2023}" destId="{E1882646-60F2-4270-B3EE-700E5D4CE6A0}" srcOrd="4" destOrd="0" presId="urn:microsoft.com/office/officeart/2005/8/layout/list1"/>
    <dgm:cxn modelId="{27A319B6-382A-4AEA-92B0-45BEF7F0C580}" type="presParOf" srcId="{E1882646-60F2-4270-B3EE-700E5D4CE6A0}" destId="{7755E6A1-4504-4CC0-BA72-CDF42A97F6EF}" srcOrd="0" destOrd="0" presId="urn:microsoft.com/office/officeart/2005/8/layout/list1"/>
    <dgm:cxn modelId="{AC1D1AA9-2007-4C0F-880A-96E56D197DDD}" type="presParOf" srcId="{E1882646-60F2-4270-B3EE-700E5D4CE6A0}" destId="{95D733BF-F859-4776-BF57-F460109A8240}" srcOrd="1" destOrd="0" presId="urn:microsoft.com/office/officeart/2005/8/layout/list1"/>
    <dgm:cxn modelId="{66E08406-56C4-4E17-8F84-74E27992AC77}" type="presParOf" srcId="{70E87EC9-3E3C-4699-A0AC-4A7DBD7F2023}" destId="{F638C550-F422-43FF-8B8D-0515F05CFB48}" srcOrd="5" destOrd="0" presId="urn:microsoft.com/office/officeart/2005/8/layout/list1"/>
    <dgm:cxn modelId="{AD94D90E-1098-48A7-83F4-3C616D1ACC51}" type="presParOf" srcId="{70E87EC9-3E3C-4699-A0AC-4A7DBD7F2023}" destId="{24C880F8-9BE8-495B-835E-E0BFED3F8459}" srcOrd="6" destOrd="0" presId="urn:microsoft.com/office/officeart/2005/8/layout/list1"/>
    <dgm:cxn modelId="{C8ABDF16-9CDB-469D-8375-B211823D90DA}" type="presParOf" srcId="{70E87EC9-3E3C-4699-A0AC-4A7DBD7F2023}" destId="{03A8077E-460C-424A-9DBD-8D84B809DB2E}" srcOrd="7" destOrd="0" presId="urn:microsoft.com/office/officeart/2005/8/layout/list1"/>
    <dgm:cxn modelId="{24098216-9EDD-4402-8840-D52F6B6C7A73}" type="presParOf" srcId="{70E87EC9-3E3C-4699-A0AC-4A7DBD7F2023}" destId="{B778175A-C3A9-4A08-91AA-F92007D05861}" srcOrd="8" destOrd="0" presId="urn:microsoft.com/office/officeart/2005/8/layout/list1"/>
    <dgm:cxn modelId="{F2DDB3CE-6F05-48EE-B459-9B9C923F506E}" type="presParOf" srcId="{B778175A-C3A9-4A08-91AA-F92007D05861}" destId="{AEF201D2-18D5-4D87-ABDA-1E62096E0CA4}" srcOrd="0" destOrd="0" presId="urn:microsoft.com/office/officeart/2005/8/layout/list1"/>
    <dgm:cxn modelId="{167D41F2-D9D8-447B-A24B-9279BCC98FD3}" type="presParOf" srcId="{B778175A-C3A9-4A08-91AA-F92007D05861}" destId="{9A349F2A-A395-4464-B44C-A2E25A456D49}" srcOrd="1" destOrd="0" presId="urn:microsoft.com/office/officeart/2005/8/layout/list1"/>
    <dgm:cxn modelId="{1D19A1EA-ED75-4432-8B9A-682ED41F571E}" type="presParOf" srcId="{70E87EC9-3E3C-4699-A0AC-4A7DBD7F2023}" destId="{50D43B10-8687-4949-B8D1-AC9FC6F31026}" srcOrd="9" destOrd="0" presId="urn:microsoft.com/office/officeart/2005/8/layout/list1"/>
    <dgm:cxn modelId="{B41A7B17-52FB-4C5A-9880-1C460982D379}" type="presParOf" srcId="{70E87EC9-3E3C-4699-A0AC-4A7DBD7F2023}" destId="{16673D72-30DE-4202-8DB4-3334C2B3D084}" srcOrd="10" destOrd="0" presId="urn:microsoft.com/office/officeart/2005/8/layout/list1"/>
    <dgm:cxn modelId="{EBDC04B2-2713-4932-B41C-619EF0A86C50}" type="presParOf" srcId="{70E87EC9-3E3C-4699-A0AC-4A7DBD7F2023}" destId="{3CB22122-7E18-45D9-9073-C1363E5C6975}" srcOrd="11" destOrd="0" presId="urn:microsoft.com/office/officeart/2005/8/layout/list1"/>
    <dgm:cxn modelId="{45655082-86B8-489F-8754-1C8ABC5DE0CE}" type="presParOf" srcId="{70E87EC9-3E3C-4699-A0AC-4A7DBD7F2023}" destId="{A149170D-5BB4-41AE-AE91-60D8EE26E152}" srcOrd="12" destOrd="0" presId="urn:microsoft.com/office/officeart/2005/8/layout/list1"/>
    <dgm:cxn modelId="{E14DD849-9E08-4E54-B561-3923CDD7679C}" type="presParOf" srcId="{A149170D-5BB4-41AE-AE91-60D8EE26E152}" destId="{5B9F97B2-5DA0-4BC0-B2D6-12D3235AAC0C}" srcOrd="0" destOrd="0" presId="urn:microsoft.com/office/officeart/2005/8/layout/list1"/>
    <dgm:cxn modelId="{21B1A1AB-6D11-4852-A55C-6FC98B689C66}" type="presParOf" srcId="{A149170D-5BB4-41AE-AE91-60D8EE26E152}" destId="{A0C6E9CF-166E-42E0-8E01-D4DBBC1E3A39}" srcOrd="1" destOrd="0" presId="urn:microsoft.com/office/officeart/2005/8/layout/list1"/>
    <dgm:cxn modelId="{809B25B4-A2F5-4834-9E14-017215F35B8A}" type="presParOf" srcId="{70E87EC9-3E3C-4699-A0AC-4A7DBD7F2023}" destId="{454B9E55-02BE-452B-99FF-E76FD86E6B96}" srcOrd="13" destOrd="0" presId="urn:microsoft.com/office/officeart/2005/8/layout/list1"/>
    <dgm:cxn modelId="{07D43F9B-6C0E-4F46-A5A1-88EF596F4C73}" type="presParOf" srcId="{70E87EC9-3E3C-4699-A0AC-4A7DBD7F2023}" destId="{61DBA259-978C-4762-B95A-DC7CBCD5943A}"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58C3258-9FC4-4E8B-A6B3-FEAD69028057}">
      <dsp:nvSpPr>
        <dsp:cNvPr id="0" name=""/>
        <dsp:cNvSpPr/>
      </dsp:nvSpPr>
      <dsp:spPr>
        <a:xfrm>
          <a:off x="0" y="407579"/>
          <a:ext cx="6629400" cy="5544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85CCF9-6394-4B4F-99DF-90F5DFDFF8EB}">
      <dsp:nvSpPr>
        <dsp:cNvPr id="0" name=""/>
        <dsp:cNvSpPr/>
      </dsp:nvSpPr>
      <dsp:spPr>
        <a:xfrm>
          <a:off x="1657349" y="82859"/>
          <a:ext cx="4640580" cy="649440"/>
        </a:xfrm>
        <a:prstGeom prst="roundRect">
          <a:avLst/>
        </a:prstGeom>
        <a:solidFill>
          <a:schemeClr val="lt1">
            <a:hueOff val="0"/>
            <a:satOff val="0"/>
            <a:lumOff val="0"/>
            <a:alphaOff val="0"/>
          </a:schemeClr>
        </a:solidFill>
        <a:ln w="19050" cap="flat" cmpd="sng" algn="ctr">
          <a:solidFill>
            <a:schemeClr val="tx2">
              <a:lumMod val="50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5403" tIns="0" rIns="175403" bIns="0" numCol="1" spcCol="1270" anchor="ctr" anchorCtr="0">
          <a:noAutofit/>
        </a:bodyPr>
        <a:lstStyle/>
        <a:p>
          <a:pPr lvl="0" algn="r" defTabSz="666750">
            <a:lnSpc>
              <a:spcPct val="90000"/>
            </a:lnSpc>
            <a:spcBef>
              <a:spcPct val="0"/>
            </a:spcBef>
            <a:spcAft>
              <a:spcPct val="35000"/>
            </a:spcAft>
          </a:pPr>
          <a:r>
            <a:rPr lang="ar-SA" sz="1500" kern="1200" dirty="0" smtClean="0">
              <a:latin typeface="Simplified Arabic" panose="02020603050405020304" pitchFamily="18" charset="-78"/>
              <a:cs typeface="Simplified Arabic" panose="02020603050405020304" pitchFamily="18" charset="-78"/>
            </a:rPr>
            <a:t>مكتب تكسي كفر راعي</a:t>
          </a:r>
          <a:endParaRPr lang="en-US" sz="1500" kern="1200" dirty="0">
            <a:latin typeface="Simplified Arabic" panose="02020603050405020304" pitchFamily="18" charset="-78"/>
            <a:cs typeface="Simplified Arabic" panose="02020603050405020304" pitchFamily="18" charset="-78"/>
          </a:endParaRPr>
        </a:p>
      </dsp:txBody>
      <dsp:txXfrm>
        <a:off x="1657349" y="82859"/>
        <a:ext cx="4640580" cy="649440"/>
      </dsp:txXfrm>
    </dsp:sp>
    <dsp:sp modelId="{24C880F8-9BE8-495B-835E-E0BFED3F8459}">
      <dsp:nvSpPr>
        <dsp:cNvPr id="0" name=""/>
        <dsp:cNvSpPr/>
      </dsp:nvSpPr>
      <dsp:spPr>
        <a:xfrm>
          <a:off x="0" y="1405499"/>
          <a:ext cx="6629400" cy="5544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D733BF-F859-4776-BF57-F460109A8240}">
      <dsp:nvSpPr>
        <dsp:cNvPr id="0" name=""/>
        <dsp:cNvSpPr/>
      </dsp:nvSpPr>
      <dsp:spPr>
        <a:xfrm>
          <a:off x="1657349" y="1080779"/>
          <a:ext cx="4640580" cy="649440"/>
        </a:xfrm>
        <a:prstGeom prst="roundRect">
          <a:avLst/>
        </a:prstGeom>
        <a:solidFill>
          <a:schemeClr val="lt1">
            <a:hueOff val="0"/>
            <a:satOff val="0"/>
            <a:lumOff val="0"/>
            <a:alphaOff val="0"/>
          </a:schemeClr>
        </a:solidFill>
        <a:ln w="19050" cap="flat" cmpd="sng" algn="ctr">
          <a:solidFill>
            <a:schemeClr val="tx2">
              <a:lumMod val="50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5403" tIns="0" rIns="175403" bIns="0" numCol="1" spcCol="1270" anchor="ctr" anchorCtr="0">
          <a:noAutofit/>
        </a:bodyPr>
        <a:lstStyle/>
        <a:p>
          <a:pPr lvl="0" algn="r" defTabSz="666750">
            <a:lnSpc>
              <a:spcPct val="90000"/>
            </a:lnSpc>
            <a:spcBef>
              <a:spcPct val="0"/>
            </a:spcBef>
            <a:spcAft>
              <a:spcPct val="35000"/>
            </a:spcAft>
          </a:pPr>
          <a:r>
            <a:rPr lang="ar-SA" sz="1500" kern="1200" dirty="0" smtClean="0">
              <a:latin typeface="Simplified Arabic" panose="02020603050405020304" pitchFamily="18" charset="-78"/>
              <a:cs typeface="Simplified Arabic" panose="02020603050405020304" pitchFamily="18" charset="-78"/>
            </a:rPr>
            <a:t>معصرة الشرش</a:t>
          </a:r>
          <a:endParaRPr lang="en-US" sz="1500" kern="1200" dirty="0">
            <a:latin typeface="Simplified Arabic" panose="02020603050405020304" pitchFamily="18" charset="-78"/>
            <a:cs typeface="Simplified Arabic" panose="02020603050405020304" pitchFamily="18" charset="-78"/>
          </a:endParaRPr>
        </a:p>
      </dsp:txBody>
      <dsp:txXfrm>
        <a:off x="1657349" y="1080779"/>
        <a:ext cx="4640580" cy="649440"/>
      </dsp:txXfrm>
    </dsp:sp>
    <dsp:sp modelId="{16673D72-30DE-4202-8DB4-3334C2B3D084}">
      <dsp:nvSpPr>
        <dsp:cNvPr id="0" name=""/>
        <dsp:cNvSpPr/>
      </dsp:nvSpPr>
      <dsp:spPr>
        <a:xfrm>
          <a:off x="0" y="2403419"/>
          <a:ext cx="6629400" cy="5544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349F2A-A395-4464-B44C-A2E25A456D49}">
      <dsp:nvSpPr>
        <dsp:cNvPr id="0" name=""/>
        <dsp:cNvSpPr/>
      </dsp:nvSpPr>
      <dsp:spPr>
        <a:xfrm>
          <a:off x="1657349" y="2078699"/>
          <a:ext cx="4640580" cy="649440"/>
        </a:xfrm>
        <a:prstGeom prst="roundRect">
          <a:avLst/>
        </a:prstGeom>
        <a:solidFill>
          <a:schemeClr val="lt1">
            <a:hueOff val="0"/>
            <a:satOff val="0"/>
            <a:lumOff val="0"/>
            <a:alphaOff val="0"/>
          </a:schemeClr>
        </a:solidFill>
        <a:ln w="19050" cap="flat" cmpd="sng" algn="ctr">
          <a:solidFill>
            <a:schemeClr val="tx2">
              <a:lumMod val="50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5403" tIns="0" rIns="175403" bIns="0" numCol="1" spcCol="1270" anchor="ctr" anchorCtr="0">
          <a:noAutofit/>
        </a:bodyPr>
        <a:lstStyle/>
        <a:p>
          <a:pPr lvl="0" algn="r" defTabSz="666750">
            <a:lnSpc>
              <a:spcPct val="90000"/>
            </a:lnSpc>
            <a:spcBef>
              <a:spcPct val="0"/>
            </a:spcBef>
            <a:spcAft>
              <a:spcPct val="35000"/>
            </a:spcAft>
          </a:pPr>
          <a:r>
            <a:rPr lang="ar-SA" sz="1500" kern="1200" dirty="0" smtClean="0">
              <a:latin typeface="Simplified Arabic" panose="02020603050405020304" pitchFamily="18" charset="-78"/>
              <a:cs typeface="Simplified Arabic" panose="02020603050405020304" pitchFamily="18" charset="-78"/>
            </a:rPr>
            <a:t>معصرة جواد</a:t>
          </a:r>
          <a:endParaRPr lang="en-US" sz="1500" kern="1200" dirty="0">
            <a:latin typeface="Simplified Arabic" panose="02020603050405020304" pitchFamily="18" charset="-78"/>
            <a:cs typeface="Simplified Arabic" panose="02020603050405020304" pitchFamily="18" charset="-78"/>
          </a:endParaRPr>
        </a:p>
      </dsp:txBody>
      <dsp:txXfrm>
        <a:off x="1657349" y="2078699"/>
        <a:ext cx="4640580" cy="649440"/>
      </dsp:txXfrm>
    </dsp:sp>
    <dsp:sp modelId="{61DBA259-978C-4762-B95A-DC7CBCD5943A}">
      <dsp:nvSpPr>
        <dsp:cNvPr id="0" name=""/>
        <dsp:cNvSpPr/>
      </dsp:nvSpPr>
      <dsp:spPr>
        <a:xfrm>
          <a:off x="0" y="3401340"/>
          <a:ext cx="6629400" cy="5544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C6E9CF-166E-42E0-8E01-D4DBBC1E3A39}">
      <dsp:nvSpPr>
        <dsp:cNvPr id="0" name=""/>
        <dsp:cNvSpPr/>
      </dsp:nvSpPr>
      <dsp:spPr>
        <a:xfrm>
          <a:off x="1657349" y="3076620"/>
          <a:ext cx="4640580" cy="649440"/>
        </a:xfrm>
        <a:prstGeom prst="roundRect">
          <a:avLst/>
        </a:prstGeom>
        <a:solidFill>
          <a:schemeClr val="lt1">
            <a:hueOff val="0"/>
            <a:satOff val="0"/>
            <a:lumOff val="0"/>
            <a:alphaOff val="0"/>
          </a:schemeClr>
        </a:solidFill>
        <a:ln w="19050" cap="flat" cmpd="sng" algn="ctr">
          <a:solidFill>
            <a:schemeClr val="tx2">
              <a:lumMod val="50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5403" tIns="0" rIns="175403" bIns="0" numCol="1" spcCol="1270" anchor="ctr" anchorCtr="0">
          <a:noAutofit/>
        </a:bodyPr>
        <a:lstStyle/>
        <a:p>
          <a:pPr lvl="0" algn="r" defTabSz="666750">
            <a:lnSpc>
              <a:spcPct val="90000"/>
            </a:lnSpc>
            <a:spcBef>
              <a:spcPct val="0"/>
            </a:spcBef>
            <a:spcAft>
              <a:spcPct val="35000"/>
            </a:spcAft>
          </a:pPr>
          <a:r>
            <a:rPr lang="ar-SA" sz="1500" kern="1200" dirty="0" smtClean="0">
              <a:latin typeface="Simplified Arabic" panose="02020603050405020304" pitchFamily="18" charset="-78"/>
              <a:cs typeface="Simplified Arabic" panose="02020603050405020304" pitchFamily="18" charset="-78"/>
            </a:rPr>
            <a:t>صالة مسايا</a:t>
          </a:r>
          <a:endParaRPr lang="en-US" sz="1500" kern="1200" dirty="0">
            <a:latin typeface="Simplified Arabic" panose="02020603050405020304" pitchFamily="18" charset="-78"/>
            <a:cs typeface="Simplified Arabic" panose="02020603050405020304" pitchFamily="18" charset="-78"/>
          </a:endParaRPr>
        </a:p>
      </dsp:txBody>
      <dsp:txXfrm>
        <a:off x="1657349" y="3076620"/>
        <a:ext cx="4640580" cy="649440"/>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D2C76-62C7-4E58-A2D2-5ABFD196EB4D}" type="datetimeFigureOut">
              <a:rPr lang="en-US" smtClean="0"/>
              <a:pPr/>
              <a:t>11/5/2015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71F8D2-3924-481A-AF9E-196CFE6C172D}" type="slidenum">
              <a:rPr lang="en-US" smtClean="0"/>
              <a:pPr/>
              <a:t>‹#›</a:t>
            </a:fld>
            <a:endParaRPr lang="en-US"/>
          </a:p>
        </p:txBody>
      </p:sp>
    </p:spTree>
    <p:extLst>
      <p:ext uri="{BB962C8B-B14F-4D97-AF65-F5344CB8AC3E}">
        <p14:creationId xmlns:p14="http://schemas.microsoft.com/office/powerpoint/2010/main" xmlns="" val="833311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xfrm>
            <a:off x="1144588" y="687388"/>
            <a:ext cx="4568825" cy="3427412"/>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lvl1pPr eaLnBrk="0" hangingPunct="0">
              <a:defRPr sz="2000">
                <a:solidFill>
                  <a:schemeClr val="tx1"/>
                </a:solidFill>
                <a:latin typeface="Arial" panose="020B0604020202020204" pitchFamily="34" charset="0"/>
                <a:cs typeface="Arial" panose="020B0604020202020204" pitchFamily="34" charset="0"/>
              </a:defRPr>
            </a:lvl1pPr>
            <a:lvl2pPr marL="729057" indent="-280406" eaLnBrk="0" hangingPunct="0">
              <a:defRPr sz="2000">
                <a:solidFill>
                  <a:schemeClr val="tx1"/>
                </a:solidFill>
                <a:latin typeface="Arial" panose="020B0604020202020204" pitchFamily="34" charset="0"/>
                <a:cs typeface="Arial" panose="020B0604020202020204" pitchFamily="34" charset="0"/>
              </a:defRPr>
            </a:lvl2pPr>
            <a:lvl3pPr marL="1121626" indent="-224325" eaLnBrk="0" hangingPunct="0">
              <a:defRPr sz="2000">
                <a:solidFill>
                  <a:schemeClr val="tx1"/>
                </a:solidFill>
                <a:latin typeface="Arial" panose="020B0604020202020204" pitchFamily="34" charset="0"/>
                <a:cs typeface="Arial" panose="020B0604020202020204" pitchFamily="34" charset="0"/>
              </a:defRPr>
            </a:lvl3pPr>
            <a:lvl4pPr marL="1570276" indent="-224325" eaLnBrk="0" hangingPunct="0">
              <a:defRPr sz="2000">
                <a:solidFill>
                  <a:schemeClr val="tx1"/>
                </a:solidFill>
                <a:latin typeface="Arial" panose="020B0604020202020204" pitchFamily="34" charset="0"/>
                <a:cs typeface="Arial" panose="020B0604020202020204" pitchFamily="34" charset="0"/>
              </a:defRPr>
            </a:lvl4pPr>
            <a:lvl5pPr marL="2018927" indent="-224325" eaLnBrk="0" hangingPunct="0">
              <a:defRPr sz="2000">
                <a:solidFill>
                  <a:schemeClr val="tx1"/>
                </a:solidFill>
                <a:latin typeface="Arial" panose="020B0604020202020204" pitchFamily="34" charset="0"/>
                <a:cs typeface="Arial" panose="020B0604020202020204" pitchFamily="34" charset="0"/>
              </a:defRPr>
            </a:lvl5pPr>
            <a:lvl6pPr marL="2467577" indent="-224325" defTabSz="998559"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16227" indent="-224325" defTabSz="998559"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364878" indent="-224325" defTabSz="998559"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13528" indent="-224325" defTabSz="998559"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hangingPunct="1"/>
            <a:fld id="{290694BF-D9D4-499C-A31A-F502FD538189}" type="slidenum">
              <a:rPr lang="en-US" altLang="en-US" sz="1200">
                <a:latin typeface="Calibri" panose="020F0502020204030204" pitchFamily="34" charset="0"/>
              </a:rPr>
              <a:pPr eaLnBrk="1" hangingPunct="1"/>
              <a:t>1</a:t>
            </a:fld>
            <a:endParaRPr lang="en-US" altLang="en-US" sz="1200" dirty="0">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endParaRPr lang="en-US" dirty="0"/>
          </a:p>
        </p:txBody>
      </p:sp>
    </p:spTree>
    <p:extLst>
      <p:ext uri="{BB962C8B-B14F-4D97-AF65-F5344CB8AC3E}">
        <p14:creationId xmlns:p14="http://schemas.microsoft.com/office/powerpoint/2010/main" xmlns="" val="4275201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691989-D42B-4992-A3FA-CB441DCDC39F}"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361862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91989-D42B-4992-A3FA-CB441DCDC39F}"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1180125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91989-D42B-4992-A3FA-CB441DCDC39F}"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1612442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026" name="Picture 2" descr="C:\Users\USER\Dropbox\Trabajo\Trabajo Personal\Logos\fotos para informes\main.jpg"/>
          <p:cNvPicPr>
            <a:picLocks noChangeAspect="1" noChangeArrowheads="1"/>
          </p:cNvPicPr>
          <p:nvPr userDrawn="1"/>
        </p:nvPicPr>
        <p:blipFill>
          <a:blip r:embed="rId2" cstate="print"/>
          <a:srcRect/>
          <a:stretch>
            <a:fillRect/>
          </a:stretch>
        </p:blipFill>
        <p:spPr bwMode="auto">
          <a:xfrm>
            <a:off x="0" y="2"/>
            <a:ext cx="9144000" cy="2420471"/>
          </a:xfrm>
          <a:prstGeom prst="rect">
            <a:avLst/>
          </a:prstGeom>
          <a:noFill/>
        </p:spPr>
      </p:pic>
      <p:grpSp>
        <p:nvGrpSpPr>
          <p:cNvPr id="13" name="Group 18"/>
          <p:cNvGrpSpPr>
            <a:grpSpLocks/>
          </p:cNvGrpSpPr>
          <p:nvPr userDrawn="1"/>
        </p:nvGrpSpPr>
        <p:grpSpPr bwMode="auto">
          <a:xfrm>
            <a:off x="5559828" y="6185648"/>
            <a:ext cx="3168985" cy="354853"/>
            <a:chOff x="5918236" y="7010399"/>
            <a:chExt cx="3759164" cy="402166"/>
          </a:xfrm>
        </p:grpSpPr>
        <p:sp>
          <p:nvSpPr>
            <p:cNvPr id="14" name="Rectangle 13"/>
            <p:cNvSpPr/>
            <p:nvPr/>
          </p:nvSpPr>
          <p:spPr>
            <a:xfrm>
              <a:off x="5918236" y="7010399"/>
              <a:ext cx="3278232" cy="402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810373" fontAlgn="auto">
                <a:spcBef>
                  <a:spcPts val="0"/>
                </a:spcBef>
                <a:spcAft>
                  <a:spcPts val="0"/>
                </a:spcAft>
                <a:defRPr/>
              </a:pPr>
              <a:r>
                <a:rPr lang="en-US" sz="1100" b="1" i="1" dirty="0">
                  <a:solidFill>
                    <a:sysClr val="windowText" lastClr="000000"/>
                  </a:solidFill>
                  <a:latin typeface="Times New Roman" pitchFamily="18" charset="0"/>
                  <a:cs typeface="Times New Roman" pitchFamily="18" charset="0"/>
                </a:rPr>
                <a:t>Transforming </a:t>
              </a:r>
              <a:r>
                <a:rPr lang="en-US" sz="1100" b="1" i="1" dirty="0" smtClean="0">
                  <a:solidFill>
                    <a:sysClr val="windowText" lastClr="000000"/>
                  </a:solidFill>
                  <a:latin typeface="Times New Roman" pitchFamily="18" charset="0"/>
                  <a:cs typeface="Times New Roman" pitchFamily="18" charset="0"/>
                </a:rPr>
                <a:t>knowledge,</a:t>
              </a:r>
              <a:r>
                <a:rPr lang="en-US" sz="1100" b="1" i="1" baseline="0" dirty="0" smtClean="0">
                  <a:solidFill>
                    <a:sysClr val="windowText" lastClr="000000"/>
                  </a:solidFill>
                  <a:latin typeface="Times New Roman" pitchFamily="18" charset="0"/>
                  <a:cs typeface="Times New Roman" pitchFamily="18" charset="0"/>
                </a:rPr>
                <a:t>  A</a:t>
              </a:r>
              <a:r>
                <a:rPr lang="en-US" sz="1100" b="1" i="1" dirty="0" smtClean="0">
                  <a:solidFill>
                    <a:sysClr val="windowText" lastClr="000000"/>
                  </a:solidFill>
                  <a:latin typeface="Times New Roman" pitchFamily="18" charset="0"/>
                  <a:cs typeface="Times New Roman" pitchFamily="18" charset="0"/>
                </a:rPr>
                <a:t>dvancing Life</a:t>
              </a:r>
              <a:endParaRPr lang="en-US" sz="1100" b="1" i="1" dirty="0">
                <a:solidFill>
                  <a:sysClr val="windowText" lastClr="000000"/>
                </a:solidFill>
                <a:latin typeface="Times New Roman" pitchFamily="18" charset="0"/>
                <a:cs typeface="Times New Roman" pitchFamily="18" charset="0"/>
              </a:endParaRPr>
            </a:p>
          </p:txBody>
        </p:sp>
        <p:sp>
          <p:nvSpPr>
            <p:cNvPr id="15" name="Chevron 14"/>
            <p:cNvSpPr/>
            <p:nvPr/>
          </p:nvSpPr>
          <p:spPr>
            <a:xfrm>
              <a:off x="8915882" y="7010400"/>
              <a:ext cx="304876" cy="381000"/>
            </a:xfrm>
            <a:prstGeom prst="chevron">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10373" fontAlgn="auto">
                <a:spcBef>
                  <a:spcPts val="0"/>
                </a:spcBef>
                <a:spcAft>
                  <a:spcPts val="0"/>
                </a:spcAft>
                <a:defRPr/>
              </a:pPr>
              <a:endParaRPr lang="en-US" dirty="0">
                <a:solidFill>
                  <a:schemeClr val="tx1"/>
                </a:solidFill>
              </a:endParaRPr>
            </a:p>
          </p:txBody>
        </p:sp>
        <p:sp>
          <p:nvSpPr>
            <p:cNvPr id="16" name="Chevron 15"/>
            <p:cNvSpPr/>
            <p:nvPr/>
          </p:nvSpPr>
          <p:spPr>
            <a:xfrm>
              <a:off x="9144203" y="7010400"/>
              <a:ext cx="304876" cy="381000"/>
            </a:xfrm>
            <a:prstGeom prst="chevron">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10373" fontAlgn="auto">
                <a:spcBef>
                  <a:spcPts val="0"/>
                </a:spcBef>
                <a:spcAft>
                  <a:spcPts val="0"/>
                </a:spcAft>
                <a:defRPr/>
              </a:pPr>
              <a:endParaRPr lang="en-US" dirty="0">
                <a:solidFill>
                  <a:schemeClr val="tx1"/>
                </a:solidFill>
              </a:endParaRPr>
            </a:p>
          </p:txBody>
        </p:sp>
        <p:sp>
          <p:nvSpPr>
            <p:cNvPr id="17" name="Chevron 16"/>
            <p:cNvSpPr/>
            <p:nvPr/>
          </p:nvSpPr>
          <p:spPr>
            <a:xfrm>
              <a:off x="9372524" y="7010400"/>
              <a:ext cx="304876" cy="381000"/>
            </a:xfrm>
            <a:prstGeom prst="chevron">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10373" fontAlgn="auto">
                <a:spcBef>
                  <a:spcPts val="0"/>
                </a:spcBef>
                <a:spcAft>
                  <a:spcPts val="0"/>
                </a:spcAft>
                <a:defRPr/>
              </a:pPr>
              <a:endParaRPr lang="en-US" dirty="0">
                <a:solidFill>
                  <a:schemeClr val="tx1"/>
                </a:solidFill>
              </a:endParaRPr>
            </a:p>
          </p:txBody>
        </p:sp>
      </p:grpSp>
      <p:cxnSp>
        <p:nvCxnSpPr>
          <p:cNvPr id="9" name="Straight Connector 8"/>
          <p:cNvCxnSpPr/>
          <p:nvPr userDrawn="1"/>
        </p:nvCxnSpPr>
        <p:spPr>
          <a:xfrm>
            <a:off x="351693" y="6032500"/>
            <a:ext cx="8440615" cy="132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59333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cxnSp>
        <p:nvCxnSpPr>
          <p:cNvPr id="7" name="Straight Connector 6"/>
          <p:cNvCxnSpPr/>
          <p:nvPr userDrawn="1">
            <p:custDataLst>
              <p:tags r:id="rId1"/>
            </p:custDataLst>
          </p:nvPr>
        </p:nvCxnSpPr>
        <p:spPr>
          <a:xfrm>
            <a:off x="415193" y="6252883"/>
            <a:ext cx="8313615" cy="0"/>
          </a:xfrm>
          <a:prstGeom prst="line">
            <a:avLst/>
          </a:prstGeom>
          <a:ln w="9525">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custDataLst>
              <p:tags r:id="rId2"/>
            </p:custDataLst>
          </p:nvPr>
        </p:nvCxnSpPr>
        <p:spPr>
          <a:xfrm>
            <a:off x="415193" y="1143000"/>
            <a:ext cx="8313615" cy="0"/>
          </a:xfrm>
          <a:prstGeom prst="line">
            <a:avLst/>
          </a:prstGeom>
          <a:ln w="9525">
            <a:solidFill>
              <a:schemeClr val="tx2"/>
            </a:solidFill>
            <a:prstDash val="solid"/>
          </a:ln>
        </p:spPr>
        <p:style>
          <a:lnRef idx="1">
            <a:schemeClr val="accent1"/>
          </a:lnRef>
          <a:fillRef idx="0">
            <a:schemeClr val="accent1"/>
          </a:fillRef>
          <a:effectRef idx="0">
            <a:schemeClr val="accent1"/>
          </a:effectRef>
          <a:fontRef idx="minor">
            <a:schemeClr val="tx1"/>
          </a:fontRef>
        </p:style>
      </p:cxnSp>
      <p:sp>
        <p:nvSpPr>
          <p:cNvPr id="9" name="Slide Number Placeholder 5"/>
          <p:cNvSpPr txBox="1">
            <a:spLocks/>
          </p:cNvSpPr>
          <p:nvPr userDrawn="1"/>
        </p:nvSpPr>
        <p:spPr>
          <a:xfrm>
            <a:off x="7897205" y="6320118"/>
            <a:ext cx="831605" cy="403412"/>
          </a:xfrm>
          <a:prstGeom prst="rect">
            <a:avLst/>
          </a:prstGeom>
        </p:spPr>
        <p:txBody>
          <a:bodyPr lIns="81037" tIns="40518" rIns="81037" bIns="40518" anchor="ctr"/>
          <a:lstStyle>
            <a:lvl1pPr eaLnBrk="0" hangingPunct="0">
              <a:defRPr sz="2000">
                <a:solidFill>
                  <a:schemeClr val="tx1"/>
                </a:solidFill>
                <a:latin typeface="Arial" panose="020B0604020202020204" pitchFamily="34" charset="0"/>
                <a:cs typeface="Arial" panose="020B0604020202020204" pitchFamily="34" charset="0"/>
              </a:defRPr>
            </a:lvl1pPr>
            <a:lvl2pPr marL="742950" indent="-285750" eaLnBrk="0" hangingPunct="0">
              <a:defRPr sz="2000">
                <a:solidFill>
                  <a:schemeClr val="tx1"/>
                </a:solidFill>
                <a:latin typeface="Arial" panose="020B0604020202020204" pitchFamily="34" charset="0"/>
                <a:cs typeface="Arial" panose="020B0604020202020204" pitchFamily="34" charset="0"/>
              </a:defRPr>
            </a:lvl2pPr>
            <a:lvl3pPr marL="1143000" indent="-228600" eaLnBrk="0" hangingPunct="0">
              <a:defRPr sz="2000">
                <a:solidFill>
                  <a:schemeClr val="tx1"/>
                </a:solidFill>
                <a:latin typeface="Arial" panose="020B0604020202020204" pitchFamily="34" charset="0"/>
                <a:cs typeface="Arial" panose="020B0604020202020204" pitchFamily="34" charset="0"/>
              </a:defRPr>
            </a:lvl3pPr>
            <a:lvl4pPr marL="1600200" indent="-228600" eaLnBrk="0" hangingPunct="0">
              <a:defRPr sz="2000">
                <a:solidFill>
                  <a:schemeClr val="tx1"/>
                </a:solidFill>
                <a:latin typeface="Arial" panose="020B0604020202020204" pitchFamily="34" charset="0"/>
                <a:cs typeface="Arial" panose="020B0604020202020204" pitchFamily="34" charset="0"/>
              </a:defRPr>
            </a:lvl4pPr>
            <a:lvl5pPr marL="2057400" indent="-228600" eaLnBrk="0" hangingPunct="0">
              <a:defRPr sz="2000">
                <a:solidFill>
                  <a:schemeClr val="tx1"/>
                </a:solidFill>
                <a:latin typeface="Arial" panose="020B0604020202020204" pitchFamily="34" charset="0"/>
                <a:cs typeface="Arial" panose="020B0604020202020204" pitchFamily="34" charset="0"/>
              </a:defRPr>
            </a:lvl5pPr>
            <a:lvl6pPr marL="2514600" indent="-228600" defTabSz="10175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defTabSz="10175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defTabSz="10175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defTabSz="10175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algn="r" eaLnBrk="1" hangingPunct="1"/>
            <a:fld id="{A1C3256A-F4D9-4FFC-A7E2-B9CAEA4514B4}" type="slidenum">
              <a:rPr lang="en-US" altLang="en-US" sz="800">
                <a:solidFill>
                  <a:srgbClr val="898989"/>
                </a:solidFill>
                <a:latin typeface="Times New Roman" panose="02020603050405020304" pitchFamily="18" charset="0"/>
                <a:cs typeface="Times New Roman" panose="02020603050405020304" pitchFamily="18" charset="0"/>
              </a:rPr>
              <a:pPr algn="r" eaLnBrk="1" hangingPunct="1"/>
              <a:t>‹#›</a:t>
            </a:fld>
            <a:endParaRPr lang="en-US" altLang="en-US" sz="800" dirty="0">
              <a:solidFill>
                <a:srgbClr val="898989"/>
              </a:solidFill>
              <a:latin typeface="Times New Roman" panose="02020603050405020304" pitchFamily="18" charset="0"/>
              <a:cs typeface="Times New Roman" panose="02020603050405020304" pitchFamily="18" charset="0"/>
            </a:endParaRPr>
          </a:p>
        </p:txBody>
      </p:sp>
      <p:sp>
        <p:nvSpPr>
          <p:cNvPr id="14" name="Subtitle 2"/>
          <p:cNvSpPr>
            <a:spLocks noGrp="1"/>
          </p:cNvSpPr>
          <p:nvPr>
            <p:ph type="subTitle" idx="1"/>
          </p:nvPr>
        </p:nvSpPr>
        <p:spPr>
          <a:xfrm>
            <a:off x="2108324" y="268942"/>
            <a:ext cx="6650182" cy="806823"/>
          </a:xfrm>
          <a:prstGeom prst="rect">
            <a:avLst/>
          </a:prstGeom>
          <a:noFill/>
        </p:spPr>
        <p:txBody>
          <a:bodyPr anchor="b">
            <a:noAutofit/>
          </a:bodyPr>
          <a:lstStyle>
            <a:lvl1pPr marL="0" indent="0" algn="r" rtl="1">
              <a:buNone/>
              <a:defRPr sz="2000" i="1">
                <a:solidFill>
                  <a:schemeClr val="tx1"/>
                </a:solidFill>
                <a:latin typeface="Simplified Arabic" panose="02020603050405020304" pitchFamily="18" charset="-78"/>
                <a:cs typeface="Simplified Arabic" panose="02020603050405020304" pitchFamily="18" charset="-78"/>
              </a:defRPr>
            </a:lvl1pPr>
            <a:lvl2pPr marL="405186" indent="0" algn="ctr">
              <a:buNone/>
              <a:defRPr>
                <a:solidFill>
                  <a:schemeClr val="tx1">
                    <a:tint val="75000"/>
                  </a:schemeClr>
                </a:solidFill>
              </a:defRPr>
            </a:lvl2pPr>
            <a:lvl3pPr marL="810373" indent="0" algn="ctr">
              <a:buNone/>
              <a:defRPr>
                <a:solidFill>
                  <a:schemeClr val="tx1">
                    <a:tint val="75000"/>
                  </a:schemeClr>
                </a:solidFill>
              </a:defRPr>
            </a:lvl3pPr>
            <a:lvl4pPr marL="1215560" indent="0" algn="ctr">
              <a:buNone/>
              <a:defRPr>
                <a:solidFill>
                  <a:schemeClr val="tx1">
                    <a:tint val="75000"/>
                  </a:schemeClr>
                </a:solidFill>
              </a:defRPr>
            </a:lvl4pPr>
            <a:lvl5pPr marL="1620746" indent="0" algn="ctr">
              <a:buNone/>
              <a:defRPr>
                <a:solidFill>
                  <a:schemeClr val="tx1">
                    <a:tint val="75000"/>
                  </a:schemeClr>
                </a:solidFill>
              </a:defRPr>
            </a:lvl5pPr>
            <a:lvl6pPr marL="2025932" indent="0" algn="ctr">
              <a:buNone/>
              <a:defRPr>
                <a:solidFill>
                  <a:schemeClr val="tx1">
                    <a:tint val="75000"/>
                  </a:schemeClr>
                </a:solidFill>
              </a:defRPr>
            </a:lvl6pPr>
            <a:lvl7pPr marL="2431119" indent="0" algn="ctr">
              <a:buNone/>
              <a:defRPr>
                <a:solidFill>
                  <a:schemeClr val="tx1">
                    <a:tint val="75000"/>
                  </a:schemeClr>
                </a:solidFill>
              </a:defRPr>
            </a:lvl7pPr>
            <a:lvl8pPr marL="2836306" indent="0" algn="ctr">
              <a:buNone/>
              <a:defRPr>
                <a:solidFill>
                  <a:schemeClr val="tx1">
                    <a:tint val="75000"/>
                  </a:schemeClr>
                </a:solidFill>
              </a:defRPr>
            </a:lvl8pPr>
            <a:lvl9pPr marL="3241492" indent="0" algn="ctr">
              <a:buNone/>
              <a:defRPr>
                <a:solidFill>
                  <a:schemeClr val="tx1">
                    <a:tint val="75000"/>
                  </a:schemeClr>
                </a:solidFill>
              </a:defRPr>
            </a:lvl9pPr>
          </a:lstStyle>
          <a:p>
            <a:r>
              <a:rPr lang="en-US" dirty="0" smtClean="0"/>
              <a:t>Click to edit Master subtitle style</a:t>
            </a:r>
            <a:endParaRPr lang="en-US" dirty="0"/>
          </a:p>
        </p:txBody>
      </p:sp>
      <p:sp>
        <p:nvSpPr>
          <p:cNvPr id="15" name="Text Placeholder 2"/>
          <p:cNvSpPr>
            <a:spLocks noGrp="1"/>
          </p:cNvSpPr>
          <p:nvPr>
            <p:ph type="body" idx="13" hasCustomPrompt="1"/>
          </p:nvPr>
        </p:nvSpPr>
        <p:spPr>
          <a:xfrm>
            <a:off x="415640" y="1206502"/>
            <a:ext cx="8312728" cy="639763"/>
          </a:xfrm>
          <a:prstGeom prst="rect">
            <a:avLst/>
          </a:prstGeom>
        </p:spPr>
        <p:txBody>
          <a:bodyPr>
            <a:normAutofit/>
          </a:bodyPr>
          <a:lstStyle>
            <a:lvl1pPr marL="0" indent="0" algn="just">
              <a:buNone/>
              <a:defRPr sz="1400" b="1" i="1" baseline="0">
                <a:solidFill>
                  <a:srgbClr val="002060"/>
                </a:solidFill>
                <a:latin typeface="Times New Roman" pitchFamily="18" charset="0"/>
                <a:cs typeface="Times New Roman" pitchFamily="18" charset="0"/>
              </a:defRPr>
            </a:lvl1pPr>
            <a:lvl2pPr marL="405186" indent="0">
              <a:buNone/>
              <a:defRPr sz="1700" b="1"/>
            </a:lvl2pPr>
            <a:lvl3pPr marL="810373" indent="0">
              <a:buNone/>
              <a:defRPr sz="1600" b="1"/>
            </a:lvl3pPr>
            <a:lvl4pPr marL="1215560" indent="0">
              <a:buNone/>
              <a:defRPr sz="1400" b="1"/>
            </a:lvl4pPr>
            <a:lvl5pPr marL="1620746" indent="0">
              <a:buNone/>
              <a:defRPr sz="1400" b="1"/>
            </a:lvl5pPr>
            <a:lvl6pPr marL="2025932" indent="0">
              <a:buNone/>
              <a:defRPr sz="1400" b="1"/>
            </a:lvl6pPr>
            <a:lvl7pPr marL="2431119" indent="0">
              <a:buNone/>
              <a:defRPr sz="1400" b="1"/>
            </a:lvl7pPr>
            <a:lvl8pPr marL="2836306" indent="0">
              <a:buNone/>
              <a:defRPr sz="1400" b="1"/>
            </a:lvl8pPr>
            <a:lvl9pPr marL="3241492" indent="0">
              <a:buNone/>
              <a:defRPr sz="1400" b="1"/>
            </a:lvl9pPr>
          </a:lstStyle>
          <a:p>
            <a:r>
              <a:rPr lang="en-US" sz="1400" dirty="0" smtClean="0"/>
              <a:t>“Is there something worth mentioning? Write it here!!!”</a:t>
            </a:r>
          </a:p>
        </p:txBody>
      </p:sp>
      <p:sp>
        <p:nvSpPr>
          <p:cNvPr id="16" name="Text Placeholder 2"/>
          <p:cNvSpPr>
            <a:spLocks noGrp="1"/>
          </p:cNvSpPr>
          <p:nvPr>
            <p:ph type="body" idx="14"/>
          </p:nvPr>
        </p:nvSpPr>
        <p:spPr>
          <a:xfrm>
            <a:off x="415646" y="2032001"/>
            <a:ext cx="4017818" cy="4086413"/>
          </a:xfrm>
          <a:prstGeom prst="rect">
            <a:avLst/>
          </a:prstGeom>
        </p:spPr>
        <p:txBody>
          <a:bodyPr>
            <a:normAutofit/>
          </a:bodyPr>
          <a:lstStyle>
            <a:lvl1pPr marL="0" indent="0" algn="just">
              <a:spcBef>
                <a:spcPts val="0"/>
              </a:spcBef>
              <a:spcAft>
                <a:spcPts val="477"/>
              </a:spcAft>
              <a:buNone/>
              <a:defRPr sz="1000" b="0">
                <a:latin typeface="Times New Roman" pitchFamily="18" charset="0"/>
                <a:cs typeface="Times New Roman" pitchFamily="18" charset="0"/>
              </a:defRPr>
            </a:lvl1pPr>
            <a:lvl2pPr marL="405186" indent="0">
              <a:buNone/>
              <a:defRPr sz="1700" b="1"/>
            </a:lvl2pPr>
            <a:lvl3pPr marL="810373" indent="0">
              <a:buNone/>
              <a:defRPr sz="1600" b="1"/>
            </a:lvl3pPr>
            <a:lvl4pPr marL="1215560" indent="0">
              <a:buNone/>
              <a:defRPr sz="1400" b="1"/>
            </a:lvl4pPr>
            <a:lvl5pPr marL="1620746" indent="0">
              <a:buNone/>
              <a:defRPr sz="1400" b="1"/>
            </a:lvl5pPr>
            <a:lvl6pPr marL="2025932" indent="0">
              <a:buNone/>
              <a:defRPr sz="1400" b="1"/>
            </a:lvl6pPr>
            <a:lvl7pPr marL="2431119" indent="0">
              <a:buNone/>
              <a:defRPr sz="1400" b="1"/>
            </a:lvl7pPr>
            <a:lvl8pPr marL="2836306" indent="0">
              <a:buNone/>
              <a:defRPr sz="1400" b="1"/>
            </a:lvl8pPr>
            <a:lvl9pPr marL="3241492" indent="0">
              <a:buNone/>
              <a:defRPr sz="1400" b="1"/>
            </a:lvl9pPr>
          </a:lstStyle>
          <a:p>
            <a:pPr lvl="0"/>
            <a:r>
              <a:rPr lang="en-US" smtClean="0"/>
              <a:t>Click to edit Master text styles</a:t>
            </a:r>
          </a:p>
        </p:txBody>
      </p:sp>
      <p:sp>
        <p:nvSpPr>
          <p:cNvPr id="17" name="Text Placeholder 2"/>
          <p:cNvSpPr>
            <a:spLocks noGrp="1"/>
          </p:cNvSpPr>
          <p:nvPr>
            <p:ph type="body" idx="15"/>
          </p:nvPr>
        </p:nvSpPr>
        <p:spPr>
          <a:xfrm>
            <a:off x="4710556" y="2032001"/>
            <a:ext cx="4017818" cy="4086413"/>
          </a:xfrm>
          <a:prstGeom prst="rect">
            <a:avLst/>
          </a:prstGeom>
        </p:spPr>
        <p:txBody>
          <a:bodyPr>
            <a:normAutofit/>
          </a:bodyPr>
          <a:lstStyle>
            <a:lvl1pPr marL="0" indent="0" algn="just">
              <a:spcBef>
                <a:spcPts val="0"/>
              </a:spcBef>
              <a:spcAft>
                <a:spcPts val="477"/>
              </a:spcAft>
              <a:buNone/>
              <a:defRPr sz="1000" b="0">
                <a:latin typeface="Times New Roman" pitchFamily="18" charset="0"/>
                <a:cs typeface="Times New Roman" pitchFamily="18" charset="0"/>
              </a:defRPr>
            </a:lvl1pPr>
            <a:lvl2pPr marL="405186" indent="0">
              <a:buNone/>
              <a:defRPr sz="1700" b="1"/>
            </a:lvl2pPr>
            <a:lvl3pPr marL="810373" indent="0">
              <a:buNone/>
              <a:defRPr sz="1600" b="1"/>
            </a:lvl3pPr>
            <a:lvl4pPr marL="1215560" indent="0">
              <a:buNone/>
              <a:defRPr sz="1400" b="1"/>
            </a:lvl4pPr>
            <a:lvl5pPr marL="1620746" indent="0">
              <a:buNone/>
              <a:defRPr sz="1400" b="1"/>
            </a:lvl5pPr>
            <a:lvl6pPr marL="2025932" indent="0">
              <a:buNone/>
              <a:defRPr sz="1400" b="1"/>
            </a:lvl6pPr>
            <a:lvl7pPr marL="2431119" indent="0">
              <a:buNone/>
              <a:defRPr sz="1400" b="1"/>
            </a:lvl7pPr>
            <a:lvl8pPr marL="2836306" indent="0">
              <a:buNone/>
              <a:defRPr sz="1400" b="1"/>
            </a:lvl8pPr>
            <a:lvl9pPr marL="3241492" indent="0">
              <a:buNone/>
              <a:defRPr sz="1400" b="1"/>
            </a:lvl9pPr>
          </a:lstStyle>
          <a:p>
            <a:pPr lvl="0"/>
            <a:r>
              <a:rPr lang="en-US" smtClean="0"/>
              <a:t>Click to edit Master text styles</a:t>
            </a:r>
          </a:p>
        </p:txBody>
      </p:sp>
      <p:sp>
        <p:nvSpPr>
          <p:cNvPr id="10" name="Footer Placeholder 4"/>
          <p:cNvSpPr>
            <a:spLocks noGrp="1"/>
          </p:cNvSpPr>
          <p:nvPr>
            <p:ph type="ftr" sz="quarter" idx="16"/>
          </p:nvPr>
        </p:nvSpPr>
        <p:spPr>
          <a:xfrm>
            <a:off x="415193" y="6357940"/>
            <a:ext cx="4156808" cy="365592"/>
          </a:xfrm>
        </p:spPr>
        <p:txBody>
          <a:bodyPr/>
          <a:lstStyle>
            <a:lvl1pPr algn="l" defTabSz="810373" fontAlgn="auto">
              <a:spcBef>
                <a:spcPts val="0"/>
              </a:spcBef>
              <a:spcAft>
                <a:spcPts val="0"/>
              </a:spcAft>
              <a:defRPr sz="800">
                <a:latin typeface="Times New Roman" pitchFamily="18" charset="0"/>
                <a:cs typeface="Times New Roman" pitchFamily="18" charset="0"/>
              </a:defRPr>
            </a:lvl1pPr>
          </a:lstStyle>
          <a:p>
            <a:pPr>
              <a:defRPr/>
            </a:pPr>
            <a:r>
              <a:rPr lang="ar-SA" smtClean="0"/>
              <a:t>التقرير النهائي - شركة الجبريني لمنتجات الألبان و المواد الغذائية</a:t>
            </a:r>
            <a:endParaRPr lang="en-US" dirty="0" smtClean="0"/>
          </a:p>
        </p:txBody>
      </p:sp>
      <p:pic>
        <p:nvPicPr>
          <p:cNvPr id="12" name="Picture 6" descr="C:\Users\user\Desktop\logo.jpg"/>
          <p:cNvPicPr>
            <a:picLocks noChangeAspect="1" noChangeArrowheads="1"/>
          </p:cNvPicPr>
          <p:nvPr userDrawn="1"/>
        </p:nvPicPr>
        <p:blipFill>
          <a:blip r:embed="rId4" cstate="print">
            <a:extLst>
              <a:ext uri="{28A0092B-C50C-407E-A947-70E740481C1C}">
                <a14:useLocalDpi xmlns:a14="http://schemas.microsoft.com/office/drawing/2010/main" xmlns="" val="0"/>
              </a:ext>
            </a:extLst>
          </a:blip>
          <a:srcRect l="30435" t="22223" r="6625" b="11966"/>
          <a:stretch>
            <a:fillRect/>
          </a:stretch>
        </p:blipFill>
        <p:spPr bwMode="auto">
          <a:xfrm>
            <a:off x="415193" y="183029"/>
            <a:ext cx="1661990" cy="82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365619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691989-D42B-4992-A3FA-CB441DCDC39F}"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3377891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91989-D42B-4992-A3FA-CB441DCDC39F}" type="datetimeFigureOut">
              <a:rPr lang="en-US" smtClean="0"/>
              <a:pPr/>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3124116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691989-D42B-4992-A3FA-CB441DCDC39F}"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4292124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691989-D42B-4992-A3FA-CB441DCDC39F}" type="datetimeFigureOut">
              <a:rPr lang="en-US" smtClean="0"/>
              <a:pPr/>
              <a:t>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1307737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691989-D42B-4992-A3FA-CB441DCDC39F}" type="datetimeFigureOut">
              <a:rPr lang="en-US" smtClean="0"/>
              <a:pPr/>
              <a:t>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4121551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91989-D42B-4992-A3FA-CB441DCDC39F}" type="datetimeFigureOut">
              <a:rPr lang="en-US" smtClean="0"/>
              <a:pPr/>
              <a:t>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839916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91989-D42B-4992-A3FA-CB441DCDC39F}"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1121221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91989-D42B-4992-A3FA-CB441DCDC39F}" type="datetimeFigureOut">
              <a:rPr lang="en-US" smtClean="0"/>
              <a:pPr/>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214151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91989-D42B-4992-A3FA-CB441DCDC39F}" type="datetimeFigureOut">
              <a:rPr lang="en-US" smtClean="0"/>
              <a:pPr/>
              <a:t>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C8C5E3-E737-4B95-9EAD-6F20155F704C}" type="slidenum">
              <a:rPr lang="en-US" smtClean="0"/>
              <a:pPr/>
              <a:t>‹#›</a:t>
            </a:fld>
            <a:endParaRPr lang="en-US"/>
          </a:p>
        </p:txBody>
      </p:sp>
    </p:spTree>
    <p:extLst>
      <p:ext uri="{BB962C8B-B14F-4D97-AF65-F5344CB8AC3E}">
        <p14:creationId xmlns:p14="http://schemas.microsoft.com/office/powerpoint/2010/main" xmlns="" val="3144697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6462" y="2667000"/>
            <a:ext cx="7033846" cy="3111500"/>
          </a:xfrm>
          <a:prstGeom prst="rect">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731" tIns="36366" rIns="72731" bIns="36366" rtlCol="0" anchor="ctr" anchorCtr="0"/>
          <a:lstStyle/>
          <a:p>
            <a:pPr marL="180566" algn="ctr" rtl="1">
              <a:tabLst>
                <a:tab pos="6773109" algn="l"/>
              </a:tabLst>
            </a:pPr>
            <a:r>
              <a:rPr lang="ar-SA" sz="2800" b="1" i="0" dirty="0" smtClean="0">
                <a:solidFill>
                  <a:srgbClr val="002060"/>
                </a:solidFill>
              </a:rPr>
              <a:t>نتائج تحليل</a:t>
            </a:r>
            <a:endParaRPr lang="en-US" sz="2800" b="1" i="0" dirty="0" smtClean="0">
              <a:solidFill>
                <a:srgbClr val="002060"/>
              </a:solidFill>
            </a:endParaRPr>
          </a:p>
          <a:p>
            <a:pPr marL="180566" algn="ctr" rtl="1">
              <a:tabLst>
                <a:tab pos="6773109" algn="l"/>
              </a:tabLst>
            </a:pPr>
            <a:r>
              <a:rPr lang="ar-SA" sz="2800" b="1" i="0" dirty="0" smtClean="0">
                <a:solidFill>
                  <a:srgbClr val="002060"/>
                </a:solidFill>
              </a:rPr>
              <a:t> </a:t>
            </a:r>
            <a:r>
              <a:rPr lang="ar-SA" sz="2800" b="1" dirty="0" smtClean="0">
                <a:solidFill>
                  <a:srgbClr val="002060"/>
                </a:solidFill>
                <a:latin typeface="Simplified Arabic" panose="02020603050405020304" pitchFamily="18" charset="-78"/>
                <a:cs typeface="Simplified Arabic" panose="02020603050405020304" pitchFamily="18" charset="-78"/>
              </a:rPr>
              <a:t>«</a:t>
            </a:r>
            <a:r>
              <a:rPr lang="ar-SA" sz="2800" b="1" i="0" dirty="0" smtClean="0">
                <a:solidFill>
                  <a:srgbClr val="002060"/>
                </a:solidFill>
              </a:rPr>
              <a:t>مقابلات مزودي الخدمات</a:t>
            </a:r>
            <a:r>
              <a:rPr lang="ar-SA" sz="2800" b="1" dirty="0" smtClean="0">
                <a:solidFill>
                  <a:srgbClr val="002060"/>
                </a:solidFill>
                <a:latin typeface="Simplified Arabic" panose="02020603050405020304" pitchFamily="18" charset="-78"/>
                <a:cs typeface="Simplified Arabic" panose="02020603050405020304" pitchFamily="18" charset="-78"/>
              </a:rPr>
              <a:t>»</a:t>
            </a:r>
            <a:endParaRPr lang="en-US" sz="2800" b="1" dirty="0" smtClean="0">
              <a:solidFill>
                <a:srgbClr val="002060"/>
              </a:solidFill>
              <a:latin typeface="Simplified Arabic" panose="02020603050405020304" pitchFamily="18" charset="-78"/>
              <a:cs typeface="Simplified Arabic" panose="02020603050405020304" pitchFamily="18" charset="-78"/>
            </a:endParaRPr>
          </a:p>
          <a:p>
            <a:pPr marL="180566" algn="ctr" rtl="1">
              <a:tabLst>
                <a:tab pos="6773109" algn="l"/>
              </a:tabLst>
            </a:pPr>
            <a:endParaRPr lang="ar-SA" sz="2800" b="1" dirty="0">
              <a:solidFill>
                <a:srgbClr val="002060"/>
              </a:solidFill>
              <a:latin typeface="Simplified Arabic" panose="02020603050405020304" pitchFamily="18" charset="-78"/>
              <a:cs typeface="Simplified Arabic" panose="02020603050405020304" pitchFamily="18" charset="-78"/>
            </a:endParaRPr>
          </a:p>
          <a:p>
            <a:pPr marL="180566" algn="ctr" rtl="1">
              <a:tabLst>
                <a:tab pos="6773109" algn="l"/>
              </a:tabLst>
            </a:pPr>
            <a:r>
              <a:rPr lang="ar-SA" sz="2500" b="1" dirty="0">
                <a:solidFill>
                  <a:srgbClr val="002060"/>
                </a:solidFill>
                <a:latin typeface="Simplified Arabic" panose="02020603050405020304" pitchFamily="18" charset="-78"/>
                <a:cs typeface="Simplified Arabic" panose="02020603050405020304" pitchFamily="18" charset="-78"/>
              </a:rPr>
              <a:t>بلدية </a:t>
            </a:r>
            <a:r>
              <a:rPr lang="ar-SA" sz="2500" b="1" dirty="0" smtClean="0">
                <a:solidFill>
                  <a:srgbClr val="002060"/>
                </a:solidFill>
                <a:latin typeface="Simplified Arabic" panose="02020603050405020304" pitchFamily="18" charset="-78"/>
                <a:cs typeface="Simplified Arabic" panose="02020603050405020304" pitchFamily="18" charset="-78"/>
              </a:rPr>
              <a:t>كفر راعي</a:t>
            </a:r>
            <a:endParaRPr lang="ar-SA" sz="2500" dirty="0" smtClean="0">
              <a:solidFill>
                <a:srgbClr val="002060"/>
              </a:solidFill>
              <a:latin typeface="Simplified Arabic" panose="02020603050405020304" pitchFamily="18" charset="-78"/>
              <a:cs typeface="Simplified Arabic" panose="02020603050405020304" pitchFamily="18" charset="-78"/>
            </a:endParaRPr>
          </a:p>
          <a:p>
            <a:pPr marL="180566" algn="ctr" rtl="1">
              <a:tabLst>
                <a:tab pos="6773109" algn="l"/>
              </a:tabLst>
            </a:pPr>
            <a:endParaRPr lang="ar-SA" sz="2500" dirty="0">
              <a:solidFill>
                <a:srgbClr val="002060"/>
              </a:solidFill>
              <a:latin typeface="Simplified Arabic" panose="02020603050405020304" pitchFamily="18" charset="-78"/>
              <a:cs typeface="Simplified Arabic" panose="02020603050405020304" pitchFamily="18" charset="-78"/>
            </a:endParaRPr>
          </a:p>
          <a:p>
            <a:pPr marL="180566" algn="ctr" rtl="1">
              <a:tabLst>
                <a:tab pos="6773109" algn="l"/>
              </a:tabLst>
            </a:pPr>
            <a:endParaRPr lang="ar-SA" sz="2500" dirty="0" smtClean="0">
              <a:solidFill>
                <a:srgbClr val="002060"/>
              </a:solidFill>
              <a:latin typeface="Simplified Arabic" panose="02020603050405020304" pitchFamily="18" charset="-78"/>
              <a:cs typeface="Simplified Arabic" panose="02020603050405020304" pitchFamily="18" charset="-78"/>
            </a:endParaRPr>
          </a:p>
          <a:p>
            <a:pPr marL="180566" algn="ctr" rtl="1">
              <a:tabLst>
                <a:tab pos="6773109" algn="l"/>
              </a:tabLst>
            </a:pPr>
            <a:endParaRPr lang="ar-SA" sz="2500" dirty="0">
              <a:solidFill>
                <a:srgbClr val="002060"/>
              </a:solidFill>
              <a:latin typeface="Simplified Arabic" panose="02020603050405020304" pitchFamily="18" charset="-78"/>
              <a:cs typeface="Simplified Arabic" panose="02020603050405020304" pitchFamily="18" charset="-78"/>
            </a:endParaRPr>
          </a:p>
          <a:p>
            <a:pPr marL="180566" algn="ctr" rtl="1">
              <a:tabLst>
                <a:tab pos="6773109" algn="l"/>
              </a:tabLst>
            </a:pPr>
            <a:endParaRPr lang="en-US" sz="2500" dirty="0" smtClean="0">
              <a:solidFill>
                <a:srgbClr val="002060"/>
              </a:solidFill>
              <a:latin typeface="Simplified Arabic" panose="02020603050405020304" pitchFamily="18" charset="-78"/>
              <a:cs typeface="Simplified Arabic" panose="02020603050405020304" pitchFamily="18" charset="-78"/>
            </a:endParaRPr>
          </a:p>
        </p:txBody>
      </p:sp>
      <p:pic>
        <p:nvPicPr>
          <p:cNvPr id="17" name="Picture 16" descr="logo-hidpi"/>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29490" y="1333500"/>
            <a:ext cx="3571631" cy="1206500"/>
          </a:xfrm>
          <a:prstGeom prst="rect">
            <a:avLst/>
          </a:prstGeom>
          <a:noFill/>
        </p:spPr>
      </p:pic>
      <p:pic>
        <p:nvPicPr>
          <p:cNvPr id="5" name="Picture 4" descr="C:\Users\user\Desktop\vng-logo.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6124575"/>
            <a:ext cx="1533525" cy="657225"/>
          </a:xfrm>
          <a:prstGeom prst="rect">
            <a:avLst/>
          </a:prstGeom>
          <a:noFill/>
          <a:ln>
            <a:noFill/>
          </a:ln>
        </p:spPr>
      </p:pic>
      <p:pic>
        <p:nvPicPr>
          <p:cNvPr id="6" name="Picture 5"/>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3787103" y="4414838"/>
            <a:ext cx="1452563" cy="1300162"/>
          </a:xfrm>
          <a:prstGeom prst="rect">
            <a:avLst/>
          </a:prstGeom>
        </p:spPr>
      </p:pic>
    </p:spTree>
    <p:extLst>
      <p:ext uri="{BB962C8B-B14F-4D97-AF65-F5344CB8AC3E}">
        <p14:creationId xmlns:p14="http://schemas.microsoft.com/office/powerpoint/2010/main" xmlns="" val="1758191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887933973"/>
              </p:ext>
            </p:extLst>
          </p:nvPr>
        </p:nvGraphicFramePr>
        <p:xfrm>
          <a:off x="228601" y="1219200"/>
          <a:ext cx="8637464" cy="5030600"/>
        </p:xfrm>
        <a:graphic>
          <a:graphicData uri="http://schemas.openxmlformats.org/drawingml/2006/table">
            <a:tbl>
              <a:tblPr firstRow="1" bandRow="1">
                <a:tableStyleId>{5C22544A-7EE6-4342-B048-85BDC9FD1C3A}</a:tableStyleId>
              </a:tblPr>
              <a:tblGrid>
                <a:gridCol w="4174906"/>
                <a:gridCol w="4462558"/>
              </a:tblGrid>
              <a:tr h="3392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1600" dirty="0" smtClean="0">
                          <a:latin typeface="Simplified Arabic" panose="02020603050405020304" pitchFamily="18" charset="-78"/>
                          <a:cs typeface="Simplified Arabic" panose="02020603050405020304" pitchFamily="18" charset="-78"/>
                        </a:rPr>
                        <a:t>الخدمات / البرامج المستقبلية التي</a:t>
                      </a:r>
                      <a:r>
                        <a:rPr lang="ar-SA" sz="1600" baseline="0" dirty="0" smtClean="0">
                          <a:latin typeface="Simplified Arabic" panose="02020603050405020304" pitchFamily="18" charset="-78"/>
                          <a:cs typeface="Simplified Arabic" panose="02020603050405020304" pitchFamily="18" charset="-78"/>
                        </a:rPr>
                        <a:t> تتطلع المؤسسة لتقديمها</a:t>
                      </a:r>
                      <a:endParaRPr lang="en-US" sz="1600" dirty="0" smtClean="0">
                        <a:latin typeface="Simplified Arabic" panose="02020603050405020304" pitchFamily="18" charset="-78"/>
                        <a:cs typeface="Simplified Arabic" panose="02020603050405020304" pitchFamily="18" charset="-78"/>
                      </a:endParaRPr>
                    </a:p>
                  </a:txBody>
                  <a:tcPr anchor="ctr">
                    <a:solidFill>
                      <a:schemeClr val="accent1">
                        <a:lumMod val="75000"/>
                      </a:schemeClr>
                    </a:solidFill>
                  </a:tcPr>
                </a:tc>
                <a:tc>
                  <a:txBody>
                    <a:bodyPr/>
                    <a:lstStyle/>
                    <a:p>
                      <a:pPr algn="ctr"/>
                      <a:r>
                        <a:rPr lang="ar-SA" sz="1600" dirty="0" smtClean="0">
                          <a:latin typeface="Simplified Arabic" panose="02020603050405020304" pitchFamily="18" charset="-78"/>
                          <a:cs typeface="Simplified Arabic" panose="02020603050405020304" pitchFamily="18" charset="-78"/>
                        </a:rPr>
                        <a:t>الخدمات / البرامج التي</a:t>
                      </a:r>
                      <a:r>
                        <a:rPr lang="ar-SA" sz="1600" baseline="0" dirty="0" smtClean="0">
                          <a:latin typeface="Simplified Arabic" panose="02020603050405020304" pitchFamily="18" charset="-78"/>
                          <a:cs typeface="Simplified Arabic" panose="02020603050405020304" pitchFamily="18" charset="-78"/>
                        </a:rPr>
                        <a:t> تقدمها المؤسسة</a:t>
                      </a:r>
                      <a:endParaRPr lang="en-US" sz="1600" dirty="0">
                        <a:latin typeface="Simplified Arabic" panose="02020603050405020304" pitchFamily="18" charset="-78"/>
                        <a:cs typeface="Simplified Arabic" panose="02020603050405020304" pitchFamily="18" charset="-78"/>
                      </a:endParaRPr>
                    </a:p>
                  </a:txBody>
                  <a:tcPr anchor="ctr">
                    <a:solidFill>
                      <a:schemeClr val="accent1">
                        <a:lumMod val="75000"/>
                      </a:schemeClr>
                    </a:solidFill>
                  </a:tcPr>
                </a:tc>
              </a:tr>
              <a:tr h="302178">
                <a:tc gridSpan="2">
                  <a:txBody>
                    <a:bodyPr/>
                    <a:lstStyle/>
                    <a:p>
                      <a:pPr algn="ctr"/>
                      <a:r>
                        <a:rPr lang="ar-SA" sz="1600" b="1" dirty="0" smtClean="0">
                          <a:solidFill>
                            <a:schemeClr val="tx1"/>
                          </a:solidFill>
                          <a:latin typeface="Simplified Arabic" panose="02020603050405020304" pitchFamily="18" charset="-78"/>
                          <a:cs typeface="Simplified Arabic" panose="02020603050405020304" pitchFamily="18" charset="-78"/>
                        </a:rPr>
                        <a:t>المجال: التسجيل والترخيص</a:t>
                      </a:r>
                      <a:endParaRPr lang="en-US" sz="1600" b="1" dirty="0">
                        <a:solidFill>
                          <a:schemeClr val="tx1"/>
                        </a:solidFill>
                        <a:latin typeface="Simplified Arabic" panose="02020603050405020304" pitchFamily="18" charset="-78"/>
                        <a:cs typeface="Simplified Arabic" panose="02020603050405020304" pitchFamily="18" charset="-78"/>
                      </a:endParaRPr>
                    </a:p>
                  </a:txBody>
                  <a:tcPr anchor="ctr">
                    <a:solidFill>
                      <a:schemeClr val="accent1">
                        <a:lumMod val="60000"/>
                        <a:lumOff val="40000"/>
                      </a:schemeClr>
                    </a:solidFill>
                  </a:tcPr>
                </a:tc>
                <a:tc hMerge="1">
                  <a:txBody>
                    <a:bodyPr/>
                    <a:lstStyle/>
                    <a:p>
                      <a:endParaRPr lang="en-US"/>
                    </a:p>
                  </a:txBody>
                  <a:tcPr/>
                </a:tc>
              </a:tr>
              <a:tr h="3930602">
                <a:tc>
                  <a:txBody>
                    <a:bodyPr/>
                    <a:lstStyle/>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خدمات تطوير القطاع السياحي والمجال الترفيهي. </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النافذة الموحدة الإلكترونية.</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البث الرقمي للمحطات المحلية. </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خدمة حجز الاسم ورقم الشركة بشكل كامل من مديرية</a:t>
                      </a:r>
                      <a:r>
                        <a:rPr lang="ar-SA" sz="1200" baseline="0" dirty="0" smtClean="0">
                          <a:latin typeface="Simplified Arabic" panose="02020603050405020304" pitchFamily="18" charset="-78"/>
                          <a:cs typeface="Simplified Arabic" panose="02020603050405020304" pitchFamily="18" charset="-78"/>
                        </a:rPr>
                        <a:t> الاقتصاد الوطني</a:t>
                      </a:r>
                      <a:r>
                        <a:rPr lang="ar-SA" sz="1200" dirty="0" smtClean="0">
                          <a:latin typeface="Simplified Arabic" panose="02020603050405020304" pitchFamily="18" charset="-78"/>
                          <a:cs typeface="Simplified Arabic" panose="02020603050405020304" pitchFamily="18" charset="-78"/>
                        </a:rPr>
                        <a:t>.</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تسجيل العلامة التجارية بشكل كامل من مديرية الاقتصاد</a:t>
                      </a:r>
                      <a:r>
                        <a:rPr lang="ar-SA" sz="1200" baseline="0" dirty="0" smtClean="0">
                          <a:latin typeface="Simplified Arabic" panose="02020603050405020304" pitchFamily="18" charset="-78"/>
                          <a:cs typeface="Simplified Arabic" panose="02020603050405020304" pitchFamily="18" charset="-78"/>
                        </a:rPr>
                        <a:t> الوطني.</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إصدار بطاقات التعامل بالتجارة الخارجية من خلال مديرية الاقتصاد الوطني وغيرها من الخدمات المرتبطة</a:t>
                      </a:r>
                      <a:r>
                        <a:rPr lang="ar-SA" sz="1200" baseline="0" dirty="0" smtClean="0">
                          <a:latin typeface="Simplified Arabic" panose="02020603050405020304" pitchFamily="18" charset="-78"/>
                          <a:cs typeface="Simplified Arabic" panose="02020603050405020304" pitchFamily="18" charset="-78"/>
                        </a:rPr>
                        <a:t> ب</a:t>
                      </a:r>
                      <a:r>
                        <a:rPr lang="ar-SA" sz="1200" dirty="0" smtClean="0">
                          <a:latin typeface="Simplified Arabic" panose="02020603050405020304" pitchFamily="18" charset="-78"/>
                          <a:cs typeface="Simplified Arabic" panose="02020603050405020304" pitchFamily="18" charset="-78"/>
                        </a:rPr>
                        <a:t>الجانب الاسرائيلي. </a:t>
                      </a:r>
                    </a:p>
                  </a:txBody>
                  <a:tcPr anchor="ctr"/>
                </a:tc>
                <a:tc>
                  <a:txBody>
                    <a:bodyPr/>
                    <a:lstStyle/>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مشاريع البنية التحتية كاملة (بناء،</a:t>
                      </a:r>
                      <a:r>
                        <a:rPr lang="ar-SA" sz="1200" baseline="0" dirty="0" smtClean="0">
                          <a:latin typeface="Simplified Arabic" panose="02020603050405020304" pitchFamily="18" charset="-78"/>
                          <a:cs typeface="Simplified Arabic" panose="02020603050405020304" pitchFamily="18" charset="-78"/>
                        </a:rPr>
                        <a:t> </a:t>
                      </a:r>
                      <a:r>
                        <a:rPr lang="ar-SA" sz="1200" dirty="0" smtClean="0">
                          <a:latin typeface="Simplified Arabic" panose="02020603050405020304" pitchFamily="18" charset="-78"/>
                          <a:cs typeface="Simplified Arabic" panose="02020603050405020304" pitchFamily="18" charset="-78"/>
                        </a:rPr>
                        <a:t>شوارع،</a:t>
                      </a:r>
                      <a:r>
                        <a:rPr lang="ar-SA" sz="1200" baseline="0" dirty="0" smtClean="0">
                          <a:latin typeface="Simplified Arabic" panose="02020603050405020304" pitchFamily="18" charset="-78"/>
                          <a:cs typeface="Simplified Arabic" panose="02020603050405020304" pitchFamily="18" charset="-78"/>
                        </a:rPr>
                        <a:t> </a:t>
                      </a:r>
                      <a:r>
                        <a:rPr lang="ar-SA" sz="1200" dirty="0" smtClean="0">
                          <a:latin typeface="Simplified Arabic" panose="02020603050405020304" pitchFamily="18" charset="-78"/>
                          <a:cs typeface="Simplified Arabic" panose="02020603050405020304" pitchFamily="18" charset="-78"/>
                        </a:rPr>
                        <a:t>طرق،</a:t>
                      </a:r>
                      <a:r>
                        <a:rPr lang="ar-SA" sz="1200" baseline="0" dirty="0" smtClean="0">
                          <a:latin typeface="Simplified Arabic" panose="02020603050405020304" pitchFamily="18" charset="-78"/>
                          <a:cs typeface="Simplified Arabic" panose="02020603050405020304" pitchFamily="18" charset="-78"/>
                        </a:rPr>
                        <a:t> </a:t>
                      </a:r>
                      <a:r>
                        <a:rPr lang="ar-SA" sz="1200" dirty="0" smtClean="0">
                          <a:latin typeface="Simplified Arabic" panose="02020603050405020304" pitchFamily="18" charset="-78"/>
                          <a:cs typeface="Simplified Arabic" panose="02020603050405020304" pitchFamily="18" charset="-78"/>
                        </a:rPr>
                        <a:t>كهرباء،</a:t>
                      </a:r>
                      <a:r>
                        <a:rPr lang="ar-SA" sz="1200" baseline="0" dirty="0" smtClean="0">
                          <a:latin typeface="Simplified Arabic" panose="02020603050405020304" pitchFamily="18" charset="-78"/>
                          <a:cs typeface="Simplified Arabic" panose="02020603050405020304" pitchFamily="18" charset="-78"/>
                        </a:rPr>
                        <a:t> </a:t>
                      </a:r>
                      <a:r>
                        <a:rPr lang="ar-SA" sz="1200" dirty="0" smtClean="0">
                          <a:latin typeface="Simplified Arabic" panose="02020603050405020304" pitchFamily="18" charset="-78"/>
                          <a:cs typeface="Simplified Arabic" panose="02020603050405020304" pitchFamily="18" charset="-78"/>
                        </a:rPr>
                        <a:t>صرف صحي).</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ترخيص المهن والاتصالات.</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تنظيم قطاع الاتصالات في المحافظة من خلال ضبط الأجهزة المهربة. </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تسجيل الشركات وإجراء التعديلات اللازمة عليها وما يتعلق بها.</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ترخيص المنشآت الصناعية والمراقبة عليها.</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الرقابة والتفتيش على المحال التجارية.</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تسجيل العلامات التجارية والأسماء والسجل التجاري.</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المصادقة على شهادات المنشأ</a:t>
                      </a:r>
                      <a:r>
                        <a:rPr lang="ar-SA" sz="1200" baseline="0" dirty="0" smtClean="0">
                          <a:latin typeface="Simplified Arabic" panose="02020603050405020304" pitchFamily="18" charset="-78"/>
                          <a:cs typeface="Simplified Arabic" panose="02020603050405020304" pitchFamily="18" charset="-78"/>
                        </a:rPr>
                        <a:t> </a:t>
                      </a:r>
                      <a:r>
                        <a:rPr lang="ar-SA" sz="1200" dirty="0" smtClean="0">
                          <a:latin typeface="Simplified Arabic" panose="02020603050405020304" pitchFamily="18" charset="-78"/>
                          <a:cs typeface="Simplified Arabic" panose="02020603050405020304" pitchFamily="18" charset="-78"/>
                        </a:rPr>
                        <a:t>وبطاقات التعامل بالتجارة الخارجية وتحرير الكفالات البنكية.</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المشاريع الزراعية (استصلاح طرق وأراضي وبيع وتخمين).</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الإرشاد الزراعي والتسويق الزراعي وإصدار</a:t>
                      </a:r>
                      <a:r>
                        <a:rPr lang="ar-SA" sz="1200" baseline="0" dirty="0" smtClean="0">
                          <a:latin typeface="Simplified Arabic" panose="02020603050405020304" pitchFamily="18" charset="-78"/>
                          <a:cs typeface="Simplified Arabic" panose="02020603050405020304" pitchFamily="18" charset="-78"/>
                        </a:rPr>
                        <a:t> </a:t>
                      </a:r>
                      <a:r>
                        <a:rPr lang="ar-SA" sz="1200" dirty="0" smtClean="0">
                          <a:latin typeface="Simplified Arabic" panose="02020603050405020304" pitchFamily="18" charset="-78"/>
                          <a:cs typeface="Simplified Arabic" panose="02020603050405020304" pitchFamily="18" charset="-78"/>
                        </a:rPr>
                        <a:t>شهادات المنشأ والاستيراد والتصدير.</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خدمات الطوارئ عند</a:t>
                      </a:r>
                      <a:r>
                        <a:rPr lang="ar-SA" sz="1200" baseline="0" dirty="0" smtClean="0">
                          <a:latin typeface="Simplified Arabic" panose="02020603050405020304" pitchFamily="18" charset="-78"/>
                          <a:cs typeface="Simplified Arabic" panose="02020603050405020304" pitchFamily="18" charset="-78"/>
                        </a:rPr>
                        <a:t> حدوث </a:t>
                      </a:r>
                      <a:r>
                        <a:rPr lang="ar-SA" sz="1200" dirty="0" smtClean="0">
                          <a:latin typeface="Simplified Arabic" panose="02020603050405020304" pitchFamily="18" charset="-78"/>
                          <a:cs typeface="Simplified Arabic" panose="02020603050405020304" pitchFamily="18" charset="-78"/>
                        </a:rPr>
                        <a:t>كوارث طبيعية.</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خدمات متعلقة بالأضرار الناجمة عن الاحتلال مثل تدمير البنية التحتية. </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دعم وتمويل المشاريع للهيئات المحلية.</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استشارات فنية في مجال التنظيم والتخطيط للهيئات المحلية.</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استشارات قانونية وإدارية للهيئات المحلية.</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المصادقة</a:t>
                      </a:r>
                      <a:r>
                        <a:rPr lang="ar-SA" sz="1200" baseline="0" dirty="0" smtClean="0">
                          <a:latin typeface="Simplified Arabic" panose="02020603050405020304" pitchFamily="18" charset="-78"/>
                          <a:cs typeface="Simplified Arabic" panose="02020603050405020304" pitchFamily="18" charset="-78"/>
                        </a:rPr>
                        <a:t> </a:t>
                      </a:r>
                      <a:r>
                        <a:rPr lang="ar-SA" sz="1200" dirty="0" smtClean="0">
                          <a:latin typeface="Simplified Arabic" panose="02020603050405020304" pitchFamily="18" charset="-78"/>
                          <a:cs typeface="Simplified Arabic" panose="02020603050405020304" pitchFamily="18" charset="-78"/>
                        </a:rPr>
                        <a:t>على قرارات الهيئات المحلية.</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دعم في مجال بناء القدرات للهيئات المحلية.</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دعم في مجال إعداد الموازنات للهيئات المحلية والمصادقة عليها.</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التوجيه والرقابة والإشراف المالي والإداري على الهيئات المحلية. </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إصدار رخص السياقة</a:t>
                      </a:r>
                      <a:r>
                        <a:rPr lang="ar-SA" sz="1200" baseline="0" dirty="0" smtClean="0">
                          <a:latin typeface="Simplified Arabic" panose="02020603050405020304" pitchFamily="18" charset="-78"/>
                          <a:cs typeface="Simplified Arabic" panose="02020603050405020304" pitchFamily="18" charset="-78"/>
                        </a:rPr>
                        <a:t> و</a:t>
                      </a:r>
                      <a:r>
                        <a:rPr lang="ar-SA" sz="1200" dirty="0" smtClean="0">
                          <a:latin typeface="Simplified Arabic" panose="02020603050405020304" pitchFamily="18" charset="-78"/>
                          <a:cs typeface="Simplified Arabic" panose="02020603050405020304" pitchFamily="18" charset="-78"/>
                        </a:rPr>
                        <a:t>ترخيص المركبات</a:t>
                      </a:r>
                      <a:r>
                        <a:rPr lang="ar-SA" sz="1200" baseline="0" dirty="0" smtClean="0">
                          <a:latin typeface="Simplified Arabic" panose="02020603050405020304" pitchFamily="18" charset="-78"/>
                          <a:cs typeface="Simplified Arabic" panose="02020603050405020304" pitchFamily="18" charset="-78"/>
                        </a:rPr>
                        <a:t> وغيرها من أنواع الترخيص.</a:t>
                      </a:r>
                      <a:endParaRPr lang="ar-SA" sz="1200" dirty="0" smtClean="0">
                        <a:latin typeface="Simplified Arabic" panose="02020603050405020304" pitchFamily="18" charset="-78"/>
                        <a:cs typeface="Simplified Arabic" panose="02020603050405020304" pitchFamily="18" charset="-78"/>
                      </a:endParaRPr>
                    </a:p>
                  </a:txBody>
                  <a:tcPr anchor="ctr"/>
                </a:tc>
              </a:tr>
            </a:tbl>
          </a:graphicData>
        </a:graphic>
      </p:graphicFrame>
    </p:spTree>
    <p:extLst>
      <p:ext uri="{BB962C8B-B14F-4D97-AF65-F5344CB8AC3E}">
        <p14:creationId xmlns:p14="http://schemas.microsoft.com/office/powerpoint/2010/main" xmlns="" val="1659704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3497733413"/>
              </p:ext>
            </p:extLst>
          </p:nvPr>
        </p:nvGraphicFramePr>
        <p:xfrm>
          <a:off x="228601" y="1219200"/>
          <a:ext cx="8637464" cy="2286000"/>
        </p:xfrm>
        <a:graphic>
          <a:graphicData uri="http://schemas.openxmlformats.org/drawingml/2006/table">
            <a:tbl>
              <a:tblPr firstRow="1" bandRow="1">
                <a:tableStyleId>{5C22544A-7EE6-4342-B048-85BDC9FD1C3A}</a:tableStyleId>
              </a:tblPr>
              <a:tblGrid>
                <a:gridCol w="4174906"/>
                <a:gridCol w="4462558"/>
              </a:tblGrid>
              <a:tr h="381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1600" dirty="0" smtClean="0">
                          <a:latin typeface="Simplified Arabic" panose="02020603050405020304" pitchFamily="18" charset="-78"/>
                          <a:cs typeface="Simplified Arabic" panose="02020603050405020304" pitchFamily="18" charset="-78"/>
                        </a:rPr>
                        <a:t>الخدمات / البرامج المستقبلية التي</a:t>
                      </a:r>
                      <a:r>
                        <a:rPr lang="ar-SA" sz="1600" baseline="0" dirty="0" smtClean="0">
                          <a:latin typeface="Simplified Arabic" panose="02020603050405020304" pitchFamily="18" charset="-78"/>
                          <a:cs typeface="Simplified Arabic" panose="02020603050405020304" pitchFamily="18" charset="-78"/>
                        </a:rPr>
                        <a:t> تتطلع المؤسسة لتقديمها</a:t>
                      </a:r>
                      <a:endParaRPr lang="en-US" sz="1600" dirty="0" smtClean="0">
                        <a:latin typeface="Simplified Arabic" panose="02020603050405020304" pitchFamily="18" charset="-78"/>
                        <a:cs typeface="Simplified Arabic" panose="02020603050405020304" pitchFamily="18" charset="-78"/>
                      </a:endParaRPr>
                    </a:p>
                  </a:txBody>
                  <a:tcPr anchor="ctr">
                    <a:solidFill>
                      <a:schemeClr val="accent1">
                        <a:lumMod val="75000"/>
                      </a:schemeClr>
                    </a:solidFill>
                  </a:tcPr>
                </a:tc>
                <a:tc>
                  <a:txBody>
                    <a:bodyPr/>
                    <a:lstStyle/>
                    <a:p>
                      <a:pPr algn="ctr"/>
                      <a:r>
                        <a:rPr lang="ar-SA" sz="1600" dirty="0" smtClean="0">
                          <a:latin typeface="Simplified Arabic" panose="02020603050405020304" pitchFamily="18" charset="-78"/>
                          <a:cs typeface="Simplified Arabic" panose="02020603050405020304" pitchFamily="18" charset="-78"/>
                        </a:rPr>
                        <a:t>الخدمات / البرامج التي</a:t>
                      </a:r>
                      <a:r>
                        <a:rPr lang="ar-SA" sz="1600" baseline="0" dirty="0" smtClean="0">
                          <a:latin typeface="Simplified Arabic" panose="02020603050405020304" pitchFamily="18" charset="-78"/>
                          <a:cs typeface="Simplified Arabic" panose="02020603050405020304" pitchFamily="18" charset="-78"/>
                        </a:rPr>
                        <a:t> تقدمها المؤسسة</a:t>
                      </a:r>
                      <a:endParaRPr lang="en-US" sz="1600" dirty="0">
                        <a:latin typeface="Simplified Arabic" panose="02020603050405020304" pitchFamily="18" charset="-78"/>
                        <a:cs typeface="Simplified Arabic" panose="02020603050405020304" pitchFamily="18" charset="-78"/>
                      </a:endParaRPr>
                    </a:p>
                  </a:txBody>
                  <a:tcPr anchor="ctr">
                    <a:solidFill>
                      <a:schemeClr val="accent1">
                        <a:lumMod val="75000"/>
                      </a:schemeClr>
                    </a:solidFill>
                  </a:tcPr>
                </a:tc>
              </a:tr>
              <a:tr h="320674">
                <a:tc gridSpan="2">
                  <a:txBody>
                    <a:bodyPr/>
                    <a:lstStyle/>
                    <a:p>
                      <a:pPr algn="ctr"/>
                      <a:r>
                        <a:rPr lang="ar-SA" sz="1600" b="1" dirty="0" smtClean="0">
                          <a:solidFill>
                            <a:schemeClr val="tx1"/>
                          </a:solidFill>
                          <a:latin typeface="Simplified Arabic" panose="02020603050405020304" pitchFamily="18" charset="-78"/>
                          <a:cs typeface="Simplified Arabic" panose="02020603050405020304" pitchFamily="18" charset="-78"/>
                        </a:rPr>
                        <a:t>المجال: خدمات رئيسية</a:t>
                      </a:r>
                      <a:endParaRPr lang="en-US" sz="1600" b="1" dirty="0">
                        <a:solidFill>
                          <a:schemeClr val="tx1"/>
                        </a:solidFill>
                        <a:latin typeface="Simplified Arabic" panose="02020603050405020304" pitchFamily="18" charset="-78"/>
                        <a:cs typeface="Simplified Arabic" panose="02020603050405020304" pitchFamily="18" charset="-78"/>
                      </a:endParaRPr>
                    </a:p>
                  </a:txBody>
                  <a:tcPr anchor="ctr">
                    <a:solidFill>
                      <a:schemeClr val="accent1">
                        <a:lumMod val="60000"/>
                        <a:lumOff val="40000"/>
                      </a:schemeClr>
                    </a:solidFill>
                  </a:tcPr>
                </a:tc>
                <a:tc hMerge="1">
                  <a:txBody>
                    <a:bodyPr/>
                    <a:lstStyle/>
                    <a:p>
                      <a:endParaRPr lang="en-US"/>
                    </a:p>
                  </a:txBody>
                  <a:tcPr/>
                </a:tc>
              </a:tr>
              <a:tr h="1569720">
                <a:tc>
                  <a:txBody>
                    <a:bodyPr/>
                    <a:lstStyle/>
                    <a:p>
                      <a:pPr marL="342900" indent="-342900" algn="just" rtl="1">
                        <a:spcBef>
                          <a:spcPts val="1200"/>
                        </a:spcBef>
                        <a:buFont typeface="+mj-lt"/>
                        <a:buAutoNum type="arabicPeriod"/>
                      </a:pPr>
                      <a:r>
                        <a:rPr lang="ar-SA" sz="1200" dirty="0" smtClean="0">
                          <a:latin typeface="Simplified Arabic" panose="02020603050405020304" pitchFamily="18" charset="-78"/>
                          <a:cs typeface="Simplified Arabic" panose="02020603050405020304" pitchFamily="18" charset="-78"/>
                        </a:rPr>
                        <a:t>صرف رواتب المستفيدين من الشؤون الاجتماعية.</a:t>
                      </a:r>
                    </a:p>
                    <a:p>
                      <a:pPr marL="342900" indent="-342900" algn="just" rtl="1">
                        <a:spcBef>
                          <a:spcPts val="12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التعاون مع البلدية في تسديد الفواتير.</a:t>
                      </a:r>
                      <a:endParaRPr lang="en-US" sz="1200" dirty="0" smtClean="0">
                        <a:latin typeface="Simplified Arabic" panose="02020603050405020304" pitchFamily="18" charset="-78"/>
                        <a:cs typeface="Simplified Arabic" panose="02020603050405020304" pitchFamily="18" charset="-78"/>
                      </a:endParaRPr>
                    </a:p>
                  </a:txBody>
                  <a:tcPr anchor="ctr"/>
                </a:tc>
                <a:tc>
                  <a:txBody>
                    <a:bodyPr/>
                    <a:lstStyle/>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استقبال فواتير الهاتف والجوال والإنترنت.</a:t>
                      </a:r>
                    </a:p>
                    <a:p>
                      <a:pPr marL="342900" indent="-342900" algn="just" rtl="1">
                        <a:spcBef>
                          <a:spcPts val="100"/>
                        </a:spcBef>
                        <a:buFont typeface="+mj-lt"/>
                        <a:buAutoNum type="arabicPeriod"/>
                      </a:pPr>
                      <a:r>
                        <a:rPr lang="ar-SA" sz="1200" dirty="0" smtClean="0">
                          <a:latin typeface="Simplified Arabic" panose="02020603050405020304" pitchFamily="18" charset="-78"/>
                          <a:cs typeface="Simplified Arabic" panose="02020603050405020304" pitchFamily="18" charset="-78"/>
                        </a:rPr>
                        <a:t>استقبال الطرود للمواطنين. </a:t>
                      </a:r>
                      <a:endParaRPr lang="en-US" sz="1200" dirty="0">
                        <a:latin typeface="Simplified Arabic" panose="02020603050405020304" pitchFamily="18" charset="-78"/>
                        <a:cs typeface="Simplified Arabic" panose="02020603050405020304" pitchFamily="18" charset="-78"/>
                      </a:endParaRPr>
                    </a:p>
                  </a:txBody>
                  <a:tcPr anchor="ctr"/>
                </a:tc>
              </a:tr>
            </a:tbl>
          </a:graphicData>
        </a:graphic>
      </p:graphicFrame>
    </p:spTree>
    <p:extLst>
      <p:ext uri="{BB962C8B-B14F-4D97-AF65-F5344CB8AC3E}">
        <p14:creationId xmlns:p14="http://schemas.microsoft.com/office/powerpoint/2010/main" xmlns="" val="1146467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3223224223"/>
              </p:ext>
            </p:extLst>
          </p:nvPr>
        </p:nvGraphicFramePr>
        <p:xfrm>
          <a:off x="228601" y="1219200"/>
          <a:ext cx="8637464" cy="4596614"/>
        </p:xfrm>
        <a:graphic>
          <a:graphicData uri="http://schemas.openxmlformats.org/drawingml/2006/table">
            <a:tbl>
              <a:tblPr firstRow="1" bandRow="1">
                <a:tableStyleId>{5C22544A-7EE6-4342-B048-85BDC9FD1C3A}</a:tableStyleId>
              </a:tblPr>
              <a:tblGrid>
                <a:gridCol w="4174906"/>
                <a:gridCol w="4462558"/>
              </a:tblGrid>
              <a:tr h="45301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1600" dirty="0" smtClean="0">
                          <a:latin typeface="Simplified Arabic" panose="02020603050405020304" pitchFamily="18" charset="-78"/>
                          <a:cs typeface="Simplified Arabic" panose="02020603050405020304" pitchFamily="18" charset="-78"/>
                        </a:rPr>
                        <a:t>الخدمات / البرامج المستقبلية التي</a:t>
                      </a:r>
                      <a:r>
                        <a:rPr lang="ar-SA" sz="1600" baseline="0" dirty="0" smtClean="0">
                          <a:latin typeface="Simplified Arabic" panose="02020603050405020304" pitchFamily="18" charset="-78"/>
                          <a:cs typeface="Simplified Arabic" panose="02020603050405020304" pitchFamily="18" charset="-78"/>
                        </a:rPr>
                        <a:t> تتطلع المؤسسة لتقديمها</a:t>
                      </a:r>
                      <a:endParaRPr lang="en-US" sz="1600" dirty="0" smtClean="0">
                        <a:latin typeface="Simplified Arabic" panose="02020603050405020304" pitchFamily="18" charset="-78"/>
                        <a:cs typeface="Simplified Arabic" panose="02020603050405020304" pitchFamily="18" charset="-78"/>
                      </a:endParaRPr>
                    </a:p>
                  </a:txBody>
                  <a:tcPr anchor="ctr">
                    <a:solidFill>
                      <a:schemeClr val="accent1">
                        <a:lumMod val="75000"/>
                      </a:schemeClr>
                    </a:solidFill>
                  </a:tcPr>
                </a:tc>
                <a:tc>
                  <a:txBody>
                    <a:bodyPr/>
                    <a:lstStyle/>
                    <a:p>
                      <a:pPr algn="ctr"/>
                      <a:r>
                        <a:rPr lang="ar-SA" sz="1600" dirty="0" smtClean="0">
                          <a:latin typeface="Simplified Arabic" panose="02020603050405020304" pitchFamily="18" charset="-78"/>
                          <a:cs typeface="Simplified Arabic" panose="02020603050405020304" pitchFamily="18" charset="-78"/>
                        </a:rPr>
                        <a:t>الخدمات / البرامج التي</a:t>
                      </a:r>
                      <a:r>
                        <a:rPr lang="ar-SA" sz="1600" baseline="0" dirty="0" smtClean="0">
                          <a:latin typeface="Simplified Arabic" panose="02020603050405020304" pitchFamily="18" charset="-78"/>
                          <a:cs typeface="Simplified Arabic" panose="02020603050405020304" pitchFamily="18" charset="-78"/>
                        </a:rPr>
                        <a:t> تقدمها المؤسسة</a:t>
                      </a:r>
                      <a:endParaRPr lang="en-US" sz="1600" dirty="0">
                        <a:latin typeface="Simplified Arabic" panose="02020603050405020304" pitchFamily="18" charset="-78"/>
                        <a:cs typeface="Simplified Arabic" panose="02020603050405020304" pitchFamily="18" charset="-78"/>
                      </a:endParaRPr>
                    </a:p>
                  </a:txBody>
                  <a:tcPr anchor="ctr">
                    <a:solidFill>
                      <a:schemeClr val="accent1">
                        <a:lumMod val="75000"/>
                      </a:schemeClr>
                    </a:solidFill>
                  </a:tcPr>
                </a:tc>
              </a:tr>
              <a:tr h="310666">
                <a:tc gridSpan="2">
                  <a:txBody>
                    <a:bodyPr/>
                    <a:lstStyle/>
                    <a:p>
                      <a:pPr algn="ctr"/>
                      <a:r>
                        <a:rPr lang="ar-SA" sz="1600" b="1" dirty="0" smtClean="0">
                          <a:solidFill>
                            <a:schemeClr val="tx1"/>
                          </a:solidFill>
                          <a:latin typeface="Simplified Arabic" panose="02020603050405020304" pitchFamily="18" charset="-78"/>
                          <a:cs typeface="Simplified Arabic" panose="02020603050405020304" pitchFamily="18" charset="-78"/>
                        </a:rPr>
                        <a:t>المجال: خدمات أخرى</a:t>
                      </a:r>
                      <a:endParaRPr lang="en-US" sz="1600" b="1" dirty="0">
                        <a:solidFill>
                          <a:schemeClr val="tx1"/>
                        </a:solidFill>
                        <a:latin typeface="Simplified Arabic" panose="02020603050405020304" pitchFamily="18" charset="-78"/>
                        <a:cs typeface="Simplified Arabic" panose="02020603050405020304" pitchFamily="18" charset="-78"/>
                      </a:endParaRPr>
                    </a:p>
                  </a:txBody>
                  <a:tcPr anchor="ctr">
                    <a:solidFill>
                      <a:schemeClr val="accent1">
                        <a:lumMod val="60000"/>
                        <a:lumOff val="40000"/>
                      </a:schemeClr>
                    </a:solidFill>
                  </a:tcPr>
                </a:tc>
                <a:tc hMerge="1">
                  <a:txBody>
                    <a:bodyPr/>
                    <a:lstStyle/>
                    <a:p>
                      <a:endParaRPr lang="en-US"/>
                    </a:p>
                  </a:txBody>
                  <a:tcPr/>
                </a:tc>
              </a:tr>
              <a:tr h="3808322">
                <a:tc>
                  <a:txBody>
                    <a:bodyPr/>
                    <a:lstStyle/>
                    <a:p>
                      <a:pPr marL="342900" indent="-342900" algn="just" rtl="1">
                        <a:spcBef>
                          <a:spcPts val="1200"/>
                        </a:spcBef>
                        <a:buFont typeface="+mj-lt"/>
                        <a:buAutoNum type="arabicPeriod"/>
                      </a:pPr>
                      <a:r>
                        <a:rPr lang="ar-SA" sz="1400" dirty="0" smtClean="0">
                          <a:latin typeface="Simplified Arabic" panose="02020603050405020304" pitchFamily="18" charset="-78"/>
                          <a:cs typeface="Simplified Arabic" panose="02020603050405020304" pitchFamily="18" charset="-78"/>
                        </a:rPr>
                        <a:t>مشروع المشتل الزراعي</a:t>
                      </a:r>
                      <a:r>
                        <a:rPr lang="ar-SA" sz="1400" baseline="0" dirty="0" smtClean="0">
                          <a:latin typeface="Simplified Arabic" panose="02020603050405020304" pitchFamily="18" charset="-78"/>
                          <a:cs typeface="Simplified Arabic" panose="02020603050405020304" pitchFamily="18" charset="-78"/>
                        </a:rPr>
                        <a:t> ومشروع النحل والثروة الحيوانية.</a:t>
                      </a:r>
                      <a:endParaRPr lang="ar-SA" sz="1400" dirty="0" smtClean="0">
                        <a:latin typeface="Simplified Arabic" panose="02020603050405020304" pitchFamily="18" charset="-78"/>
                        <a:cs typeface="Simplified Arabic" panose="02020603050405020304" pitchFamily="18" charset="-78"/>
                      </a:endParaRPr>
                    </a:p>
                    <a:p>
                      <a:pPr marL="342900" indent="-342900" algn="just" rtl="1">
                        <a:spcBef>
                          <a:spcPts val="1200"/>
                        </a:spcBef>
                        <a:buFont typeface="+mj-lt"/>
                        <a:buAutoNum type="arabicPeriod"/>
                      </a:pPr>
                      <a:r>
                        <a:rPr lang="ar-SA" sz="1400" dirty="0" smtClean="0">
                          <a:latin typeface="Simplified Arabic" panose="02020603050405020304" pitchFamily="18" charset="-78"/>
                          <a:cs typeface="Simplified Arabic" panose="02020603050405020304" pitchFamily="18" charset="-78"/>
                        </a:rPr>
                        <a:t>توفير</a:t>
                      </a:r>
                      <a:r>
                        <a:rPr lang="ar-SA" sz="1400" baseline="0" dirty="0" smtClean="0">
                          <a:latin typeface="Simplified Arabic" panose="02020603050405020304" pitchFamily="18" charset="-78"/>
                          <a:cs typeface="Simplified Arabic" panose="02020603050405020304" pitchFamily="18" charset="-78"/>
                        </a:rPr>
                        <a:t> </a:t>
                      </a:r>
                      <a:r>
                        <a:rPr lang="ar-SA" sz="1400" dirty="0" smtClean="0">
                          <a:latin typeface="Simplified Arabic" panose="02020603050405020304" pitchFamily="18" charset="-78"/>
                          <a:cs typeface="Simplified Arabic" panose="02020603050405020304" pitchFamily="18" charset="-78"/>
                        </a:rPr>
                        <a:t>معدات زراعية لتطوير القطاع الزراعي بأسعار رمزية. </a:t>
                      </a:r>
                    </a:p>
                    <a:p>
                      <a:pPr marL="342900" indent="-342900" algn="just" rtl="1">
                        <a:spcBef>
                          <a:spcPts val="1200"/>
                        </a:spcBef>
                        <a:buFont typeface="+mj-lt"/>
                        <a:buAutoNum type="arabicPeriod"/>
                      </a:pPr>
                      <a:r>
                        <a:rPr lang="ar-SA" sz="1400" dirty="0" smtClean="0">
                          <a:latin typeface="Simplified Arabic" panose="02020603050405020304" pitchFamily="18" charset="-78"/>
                          <a:cs typeface="Simplified Arabic" panose="02020603050405020304" pitchFamily="18" charset="-78"/>
                        </a:rPr>
                        <a:t>التصنيع الغذائي المنزلي لتشغيل الأيدي العاملة خاصة النساء. </a:t>
                      </a:r>
                    </a:p>
                  </a:txBody>
                  <a:tcPr anchor="ctr"/>
                </a:tc>
                <a:tc>
                  <a:txBody>
                    <a:bodyPr/>
                    <a:lstStyle/>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دورات إرشادية وتدريبية بالجانب الزراعي.</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بيع وتسويق العسل والزيتون. </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التنسي</a:t>
                      </a:r>
                      <a:r>
                        <a:rPr lang="ar-SA" sz="1400" baseline="0" dirty="0" smtClean="0">
                          <a:latin typeface="Simplified Arabic" panose="02020603050405020304" pitchFamily="18" charset="-78"/>
                          <a:cs typeface="Simplified Arabic" panose="02020603050405020304" pitchFamily="18" charset="-78"/>
                        </a:rPr>
                        <a:t>ق </a:t>
                      </a:r>
                      <a:r>
                        <a:rPr lang="ar-SA" sz="1400" dirty="0" smtClean="0">
                          <a:latin typeface="Simplified Arabic" panose="02020603050405020304" pitchFamily="18" charset="-78"/>
                          <a:cs typeface="Simplified Arabic" panose="02020603050405020304" pitchFamily="18" charset="-78"/>
                        </a:rPr>
                        <a:t>مع المؤسسات المانحة لاستقدام مشاريع زراعية أو توفير تمويل للمشاريع الزراعية الحالية.</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خدمات تمكين الفئات المهمشة من المزارعين من خلال استصلاح الأراضي.</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التوفير والتسليف لأعضاء الجمعية من السيدات.</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مساعدات لطلاب المدارس والجامعات من خلال إيجاد من يتولى تغطية تكاليف تعليمهم</a:t>
                      </a:r>
                      <a:r>
                        <a:rPr lang="ar-SA" sz="1400" baseline="0" dirty="0" smtClean="0">
                          <a:latin typeface="Simplified Arabic" panose="02020603050405020304" pitchFamily="18" charset="-78"/>
                          <a:cs typeface="Simplified Arabic" panose="02020603050405020304" pitchFamily="18" charset="-78"/>
                        </a:rPr>
                        <a:t> وغيرها من المساعدات الإنسانية.</a:t>
                      </a:r>
                      <a:endParaRPr lang="ar-SA" sz="1400" dirty="0" smtClean="0">
                        <a:latin typeface="Simplified Arabic" panose="02020603050405020304" pitchFamily="18" charset="-78"/>
                        <a:cs typeface="Simplified Arabic" panose="02020603050405020304" pitchFamily="18" charset="-78"/>
                      </a:endParaRP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مساعدة المرأة في إيجاد فرص عمل.</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مساعدة المزارعين من خلال توفير الأيدي العاملة اللازمة.</a:t>
                      </a:r>
                      <a:endParaRPr lang="en-US" sz="1400" dirty="0">
                        <a:latin typeface="Simplified Arabic" panose="02020603050405020304" pitchFamily="18" charset="-78"/>
                        <a:cs typeface="Simplified Arabic" panose="02020603050405020304" pitchFamily="18" charset="-78"/>
                      </a:endParaRPr>
                    </a:p>
                  </a:txBody>
                  <a:tcPr anchor="ctr"/>
                </a:tc>
              </a:tr>
            </a:tbl>
          </a:graphicData>
        </a:graphic>
      </p:graphicFrame>
    </p:spTree>
    <p:extLst>
      <p:ext uri="{BB962C8B-B14F-4D97-AF65-F5344CB8AC3E}">
        <p14:creationId xmlns:p14="http://schemas.microsoft.com/office/powerpoint/2010/main" xmlns="" val="476360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معلومات حول الخدمات التي يقدمها </a:t>
            </a:r>
            <a:r>
              <a:rPr lang="ar-SA" i="0" dirty="0" smtClean="0"/>
              <a:t>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1868642856"/>
              </p:ext>
            </p:extLst>
          </p:nvPr>
        </p:nvGraphicFramePr>
        <p:xfrm>
          <a:off x="1295400" y="2057400"/>
          <a:ext cx="65532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5074753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2043439423"/>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5366679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850008843"/>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543825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477160466"/>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223657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1214578351"/>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502396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2107156024"/>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634084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1046873287"/>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01057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smtClean="0"/>
              <a:t>قائمة مزودي الخدمات الذين تمت مقابلتهم</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xmlns="" val="2213093551"/>
              </p:ext>
            </p:extLst>
          </p:nvPr>
        </p:nvGraphicFramePr>
        <p:xfrm>
          <a:off x="2108324" y="1295400"/>
          <a:ext cx="4876799" cy="4206242"/>
        </p:xfrm>
        <a:graphic>
          <a:graphicData uri="http://schemas.openxmlformats.org/drawingml/2006/table">
            <a:tbl>
              <a:tblPr firstRow="1" bandRow="1">
                <a:tableStyleId>{5C22544A-7EE6-4342-B048-85BDC9FD1C3A}</a:tableStyleId>
              </a:tblPr>
              <a:tblGrid>
                <a:gridCol w="1792053"/>
                <a:gridCol w="2636305"/>
                <a:gridCol w="448441"/>
              </a:tblGrid>
              <a:tr h="436334">
                <a:tc>
                  <a:txBody>
                    <a:bodyPr/>
                    <a:lstStyle/>
                    <a:p>
                      <a:pPr algn="ctr" rtl="1"/>
                      <a:r>
                        <a:rPr lang="ar-SA" sz="1200" dirty="0" smtClean="0">
                          <a:latin typeface="Simplified Arabic" panose="02020603050405020304" pitchFamily="18" charset="-78"/>
                          <a:cs typeface="Simplified Arabic" panose="02020603050405020304" pitchFamily="18" charset="-78"/>
                        </a:rPr>
                        <a:t>التصنيف</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a:r>
                        <a:rPr lang="ar-SA" sz="1200" dirty="0" smtClean="0">
                          <a:latin typeface="Simplified Arabic" panose="02020603050405020304" pitchFamily="18" charset="-78"/>
                          <a:cs typeface="Simplified Arabic" panose="02020603050405020304" pitchFamily="18" charset="-78"/>
                        </a:rPr>
                        <a:t>المؤسسة</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a:r>
                        <a:rPr lang="ar-SA" sz="1200" dirty="0" smtClean="0">
                          <a:latin typeface="Simplified Arabic" panose="02020603050405020304" pitchFamily="18" charset="-78"/>
                          <a:cs typeface="Simplified Arabic" panose="02020603050405020304" pitchFamily="18" charset="-78"/>
                        </a:rPr>
                        <a:t>الرقم</a:t>
                      </a:r>
                      <a:endParaRPr lang="en-US" sz="1200" dirty="0">
                        <a:latin typeface="Simplified Arabic" panose="02020603050405020304" pitchFamily="18" charset="-78"/>
                        <a:cs typeface="Simplified Arabic" panose="02020603050405020304" pitchFamily="18" charset="-78"/>
                      </a:endParaRPr>
                    </a:p>
                  </a:txBody>
                  <a:tcPr anchor="ctr"/>
                </a:tc>
              </a:tr>
              <a:tr h="314159">
                <a:tc>
                  <a:txBody>
                    <a:bodyPr/>
                    <a:lstStyle/>
                    <a:p>
                      <a:pPr algn="ctr" rtl="1"/>
                      <a:r>
                        <a:rPr lang="ar-SA" sz="1200" dirty="0" smtClean="0">
                          <a:latin typeface="Simplified Arabic" panose="02020603050405020304" pitchFamily="18" charset="-78"/>
                          <a:cs typeface="Simplified Arabic" panose="02020603050405020304" pitchFamily="18" charset="-78"/>
                        </a:rPr>
                        <a:t>الاستشارات والمعلومات</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marL="0" algn="ctr" defTabSz="914400" rtl="1" eaLnBrk="1" latinLnBrk="0" hangingPunct="1"/>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غرفة تجارة وصناعة جنين</a:t>
                      </a:r>
                      <a:endParaRPr lang="en-US" sz="1200" kern="1200" dirty="0">
                        <a:solidFill>
                          <a:schemeClr val="dk1"/>
                        </a:solidFill>
                        <a:latin typeface="Simplified Arabic" panose="02020603050405020304" pitchFamily="18" charset="-78"/>
                        <a:ea typeface="+mn-ea"/>
                        <a:cs typeface="Simplified Arabic" panose="02020603050405020304" pitchFamily="18" charset="-78"/>
                      </a:endParaRPr>
                    </a:p>
                  </a:txBody>
                  <a:tcPr anchor="ctr"/>
                </a:tc>
                <a:tc>
                  <a:txBody>
                    <a:bodyPr/>
                    <a:lstStyle/>
                    <a:p>
                      <a:pPr algn="ctr" rtl="1"/>
                      <a:r>
                        <a:rPr lang="ar-SA" sz="1200" dirty="0" smtClean="0">
                          <a:latin typeface="Simplified Arabic" panose="02020603050405020304" pitchFamily="18" charset="-78"/>
                          <a:cs typeface="Simplified Arabic" panose="02020603050405020304" pitchFamily="18" charset="-78"/>
                        </a:rPr>
                        <a:t>1</a:t>
                      </a:r>
                      <a:endParaRPr lang="en-US" sz="1200" dirty="0">
                        <a:latin typeface="Simplified Arabic" panose="02020603050405020304" pitchFamily="18" charset="-78"/>
                        <a:cs typeface="Simplified Arabic" panose="02020603050405020304" pitchFamily="18" charset="-78"/>
                      </a:endParaRPr>
                    </a:p>
                  </a:txBody>
                  <a:tcPr anchor="ctr"/>
                </a:tc>
              </a:tr>
              <a:tr h="314159">
                <a:tc rowSpan="6">
                  <a:txBody>
                    <a:bodyPr/>
                    <a:lstStyle/>
                    <a:p>
                      <a:pPr algn="ctr" rtl="1"/>
                      <a:r>
                        <a:rPr lang="ar-SA" sz="1200" dirty="0" smtClean="0">
                          <a:latin typeface="Simplified Arabic" panose="02020603050405020304" pitchFamily="18" charset="-78"/>
                          <a:cs typeface="Simplified Arabic" panose="02020603050405020304" pitchFamily="18" charset="-78"/>
                        </a:rPr>
                        <a:t>التسجيل والترخيص</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بلدية كفر راعي</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2</a:t>
                      </a:r>
                      <a:endParaRPr lang="en-US" sz="1200" dirty="0">
                        <a:latin typeface="Simplified Arabic" panose="02020603050405020304" pitchFamily="18" charset="-78"/>
                        <a:cs typeface="Simplified Arabic" panose="02020603050405020304" pitchFamily="18" charset="-78"/>
                      </a:endParaRPr>
                    </a:p>
                  </a:txBody>
                  <a:tcPr anchor="ctr"/>
                </a:tc>
              </a:tr>
              <a:tr h="314159">
                <a:tc vMerge="1">
                  <a:txBody>
                    <a:bodyPr/>
                    <a:lstStyle/>
                    <a:p>
                      <a:pPr algn="ctr" rtl="1"/>
                      <a:endParaRPr lang="en-US" dirty="0"/>
                    </a:p>
                  </a:txBody>
                  <a:tcP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مديرية الاقتصاد الوطني – جنين</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3</a:t>
                      </a:r>
                      <a:endParaRPr lang="en-US" sz="1200" dirty="0">
                        <a:latin typeface="Simplified Arabic" panose="02020603050405020304" pitchFamily="18" charset="-78"/>
                        <a:cs typeface="Simplified Arabic" panose="02020603050405020304" pitchFamily="18" charset="-78"/>
                      </a:endParaRPr>
                    </a:p>
                  </a:txBody>
                  <a:tcPr anchor="ctr"/>
                </a:tc>
              </a:tr>
              <a:tr h="314159">
                <a:tc vMerge="1">
                  <a:txBody>
                    <a:bodyPr/>
                    <a:lstStyle/>
                    <a:p>
                      <a:pPr algn="ctr" rtl="1"/>
                      <a:endParaRPr lang="en-US" dirty="0"/>
                    </a:p>
                  </a:txBody>
                  <a:tcP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مديرية الزراعة – جنين</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4</a:t>
                      </a:r>
                      <a:endParaRPr lang="en-US" sz="1200" dirty="0">
                        <a:latin typeface="Simplified Arabic" panose="02020603050405020304" pitchFamily="18" charset="-78"/>
                        <a:cs typeface="Simplified Arabic" panose="02020603050405020304" pitchFamily="18" charset="-78"/>
                      </a:endParaRPr>
                    </a:p>
                  </a:txBody>
                  <a:tcPr anchor="ctr"/>
                </a:tc>
              </a:tr>
              <a:tr h="314159">
                <a:tc vMerge="1">
                  <a:txBody>
                    <a:bodyPr/>
                    <a:lstStyle/>
                    <a:p>
                      <a:pPr algn="ctr" rtl="1"/>
                      <a:endParaRPr lang="en-US" dirty="0"/>
                    </a:p>
                  </a:txBody>
                  <a:tcP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مديرية الحكم المحلي - جنين</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5</a:t>
                      </a:r>
                      <a:endParaRPr lang="en-US" sz="1200" dirty="0">
                        <a:latin typeface="Simplified Arabic" panose="02020603050405020304" pitchFamily="18" charset="-78"/>
                        <a:cs typeface="Simplified Arabic" panose="02020603050405020304" pitchFamily="18" charset="-78"/>
                      </a:endParaRPr>
                    </a:p>
                  </a:txBody>
                  <a:tcPr anchor="ctr"/>
                </a:tc>
              </a:tr>
              <a:tr h="314159">
                <a:tc vMerge="1">
                  <a:txBody>
                    <a:bodyPr/>
                    <a:lstStyle/>
                    <a:p>
                      <a:pPr algn="ctr" rtl="1"/>
                      <a:endParaRPr lang="en-US" dirty="0"/>
                    </a:p>
                  </a:txBody>
                  <a:tcP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مديرية وزارة المواصلات</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6</a:t>
                      </a:r>
                      <a:endParaRPr lang="en-US" sz="1200" dirty="0">
                        <a:latin typeface="Simplified Arabic" panose="02020603050405020304" pitchFamily="18" charset="-78"/>
                        <a:cs typeface="Simplified Arabic" panose="02020603050405020304" pitchFamily="18" charset="-78"/>
                      </a:endParaRPr>
                    </a:p>
                  </a:txBody>
                  <a:tcPr anchor="ctr"/>
                </a:tc>
              </a:tr>
              <a:tr h="314159">
                <a:tc vMerge="1">
                  <a:txBody>
                    <a:bodyPr/>
                    <a:lstStyle/>
                    <a:p>
                      <a:pPr algn="ctr" rtl="1"/>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مديرية وزارة الاتصالات</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7</a:t>
                      </a:r>
                      <a:endParaRPr lang="en-US" sz="1200" dirty="0">
                        <a:latin typeface="Simplified Arabic" panose="02020603050405020304" pitchFamily="18" charset="-78"/>
                        <a:cs typeface="Simplified Arabic" panose="02020603050405020304" pitchFamily="18" charset="-78"/>
                      </a:endParaRPr>
                    </a:p>
                  </a:txBody>
                  <a:tcPr anchor="ctr"/>
                </a:tc>
              </a:tr>
              <a:tr h="314159">
                <a:tc>
                  <a:txBody>
                    <a:bodyPr/>
                    <a:lstStyle/>
                    <a:p>
                      <a:pPr algn="ctr" rtl="1"/>
                      <a:r>
                        <a:rPr lang="ar-SA" sz="1200" dirty="0" smtClean="0">
                          <a:latin typeface="Simplified Arabic" panose="02020603050405020304" pitchFamily="18" charset="-78"/>
                          <a:cs typeface="Simplified Arabic" panose="02020603050405020304" pitchFamily="18" charset="-78"/>
                        </a:rPr>
                        <a:t>خدمات</a:t>
                      </a:r>
                      <a:r>
                        <a:rPr lang="ar-SA" sz="1200" baseline="0" dirty="0" smtClean="0">
                          <a:latin typeface="Simplified Arabic" panose="02020603050405020304" pitchFamily="18" charset="-78"/>
                          <a:cs typeface="Simplified Arabic" panose="02020603050405020304" pitchFamily="18" charset="-78"/>
                        </a:rPr>
                        <a:t> رئيسية</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marL="0" algn="ctr" defTabSz="914400" rtl="1" eaLnBrk="1" fontAlgn="ctr" latinLnBrk="0" hangingPunct="1"/>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مكتب بريد كفر راعي</a:t>
                      </a:r>
                      <a:endParaRPr lang="ar-SA" sz="1200" kern="1200" dirty="0">
                        <a:solidFill>
                          <a:schemeClr val="dk1"/>
                        </a:solidFill>
                        <a:latin typeface="Simplified Arabic" panose="02020603050405020304" pitchFamily="18" charset="-78"/>
                        <a:ea typeface="+mn-ea"/>
                        <a:cs typeface="Simplified Arabic" panose="02020603050405020304" pitchFamily="18" charset="-78"/>
                      </a:endParaRP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8</a:t>
                      </a:r>
                      <a:endParaRPr lang="en-US" sz="1200" dirty="0">
                        <a:latin typeface="Simplified Arabic" panose="02020603050405020304" pitchFamily="18" charset="-78"/>
                        <a:cs typeface="Simplified Arabic" panose="02020603050405020304" pitchFamily="18" charset="-78"/>
                      </a:endParaRPr>
                    </a:p>
                  </a:txBody>
                  <a:tcPr anchor="ctr"/>
                </a:tc>
              </a:tr>
              <a:tr h="314159">
                <a:tc rowSpan="4">
                  <a:txBody>
                    <a:bodyPr/>
                    <a:lstStyle/>
                    <a:p>
                      <a:pPr algn="ctr" rtl="1"/>
                      <a:r>
                        <a:rPr lang="ar-SA" sz="1200" dirty="0" smtClean="0">
                          <a:latin typeface="Simplified Arabic" panose="02020603050405020304" pitchFamily="18" charset="-78"/>
                          <a:cs typeface="Simplified Arabic" panose="02020603050405020304" pitchFamily="18" charset="-78"/>
                        </a:rPr>
                        <a:t>خدمات أخرى</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جمعية كفر راعي الزراعية</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9</a:t>
                      </a:r>
                      <a:endParaRPr lang="en-US" sz="1200" dirty="0">
                        <a:latin typeface="Simplified Arabic" panose="02020603050405020304" pitchFamily="18" charset="-78"/>
                        <a:cs typeface="Simplified Arabic" panose="02020603050405020304" pitchFamily="18" charset="-78"/>
                      </a:endParaRPr>
                    </a:p>
                  </a:txBody>
                  <a:tcPr anchor="ctr"/>
                </a:tc>
              </a:tr>
              <a:tr h="314159">
                <a:tc vMerge="1">
                  <a:txBody>
                    <a:bodyPr/>
                    <a:lstStyle/>
                    <a:p>
                      <a:pPr algn="ctr" rtl="1"/>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جمعية كفر راعي الخيرية </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10</a:t>
                      </a:r>
                      <a:endParaRPr lang="en-US" sz="1200" dirty="0">
                        <a:latin typeface="Simplified Arabic" panose="02020603050405020304" pitchFamily="18" charset="-78"/>
                        <a:cs typeface="Simplified Arabic" panose="02020603050405020304" pitchFamily="18" charset="-78"/>
                      </a:endParaRPr>
                    </a:p>
                  </a:txBody>
                  <a:tcPr anchor="ctr"/>
                </a:tc>
              </a:tr>
              <a:tr h="314159">
                <a:tc vMerge="1">
                  <a:txBody>
                    <a:bodyPr/>
                    <a:lstStyle/>
                    <a:p>
                      <a:pPr algn="ctr" rtl="1"/>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جمعية كفر راعي التعاونية الزراعية</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11</a:t>
                      </a:r>
                      <a:endParaRPr lang="en-US" sz="1200" dirty="0">
                        <a:latin typeface="Simplified Arabic" panose="02020603050405020304" pitchFamily="18" charset="-78"/>
                        <a:cs typeface="Simplified Arabic" panose="02020603050405020304" pitchFamily="18" charset="-78"/>
                      </a:endParaRPr>
                    </a:p>
                  </a:txBody>
                  <a:tcPr anchor="ctr"/>
                </a:tc>
              </a:tr>
              <a:tr h="314159">
                <a:tc vMerge="1">
                  <a:txBody>
                    <a:bodyPr/>
                    <a:lstStyle/>
                    <a:p>
                      <a:pPr algn="ctr" rtl="1"/>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fontAlgn="ctr"/>
                      <a:r>
                        <a:rPr lang="ar-SA" sz="1000" b="0" i="0" u="none" strike="noStrike" dirty="0">
                          <a:solidFill>
                            <a:srgbClr val="000000"/>
                          </a:solidFill>
                          <a:effectLst/>
                          <a:latin typeface="Simplified Arabic" panose="02020603050405020304" pitchFamily="18" charset="-78"/>
                          <a:cs typeface="Simplified Arabic" panose="02020603050405020304" pitchFamily="18" charset="-78"/>
                        </a:rPr>
                        <a:t>جمعية المرأة الريفية للتوفير والتسليف</a:t>
                      </a:r>
                    </a:p>
                  </a:txBody>
                  <a:tcPr marL="0" marR="0" marT="0" marB="0" anchor="ctr"/>
                </a:tc>
                <a:tc>
                  <a:txBody>
                    <a:bodyPr/>
                    <a:lstStyle/>
                    <a:p>
                      <a:pPr algn="ctr" rtl="1"/>
                      <a:r>
                        <a:rPr lang="ar-SA" sz="1200" dirty="0" smtClean="0">
                          <a:latin typeface="Simplified Arabic" panose="02020603050405020304" pitchFamily="18" charset="-78"/>
                          <a:cs typeface="Simplified Arabic" panose="02020603050405020304" pitchFamily="18" charset="-78"/>
                        </a:rPr>
                        <a:t>12</a:t>
                      </a:r>
                      <a:endParaRPr lang="en-US" sz="1200" dirty="0">
                        <a:latin typeface="Simplified Arabic" panose="02020603050405020304" pitchFamily="18" charset="-78"/>
                        <a:cs typeface="Simplified Arabic" panose="02020603050405020304" pitchFamily="18" charset="-78"/>
                      </a:endParaRPr>
                    </a:p>
                  </a:txBody>
                  <a:tcPr anchor="ctr"/>
                </a:tc>
              </a:tr>
            </a:tbl>
          </a:graphicData>
        </a:graphic>
      </p:graphicFrame>
    </p:spTree>
    <p:extLst>
      <p:ext uri="{BB962C8B-B14F-4D97-AF65-F5344CB8AC3E}">
        <p14:creationId xmlns:p14="http://schemas.microsoft.com/office/powerpoint/2010/main" xmlns="" val="881446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Rectangle 7"/>
          <p:cNvSpPr/>
          <p:nvPr/>
        </p:nvSpPr>
        <p:spPr>
          <a:xfrm>
            <a:off x="354136" y="1676400"/>
            <a:ext cx="8400559" cy="3124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1600" dirty="0" smtClean="0">
                <a:solidFill>
                  <a:schemeClr val="tx1"/>
                </a:solidFill>
                <a:latin typeface="Simplified Arabic" panose="02020603050405020304" pitchFamily="18" charset="-78"/>
                <a:cs typeface="Simplified Arabic" panose="02020603050405020304" pitchFamily="18" charset="-78"/>
              </a:rPr>
              <a:t>أشار مزودو الخدمات الذين تم مقابلتهم إلى أن استمرارية وتواصل مؤسساتهم في تقديم خدماتها وبرامجها على النحو المطلوب يعتمد على عدة عوامل منها:</a:t>
            </a:r>
          </a:p>
          <a:p>
            <a:pPr algn="just" rtl="1"/>
            <a:endParaRPr lang="ar-SA" sz="1600" dirty="0" smtClean="0">
              <a:solidFill>
                <a:schemeClr val="tx1"/>
              </a:solidFill>
              <a:latin typeface="Simplified Arabic" panose="02020603050405020304" pitchFamily="18" charset="-78"/>
              <a:cs typeface="Simplified Arabic" panose="02020603050405020304" pitchFamily="18" charset="-78"/>
            </a:endParaRPr>
          </a:p>
          <a:p>
            <a:pPr marL="342900" indent="-342900" algn="just" rtl="1">
              <a:spcBef>
                <a:spcPts val="1200"/>
              </a:spcBef>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توفر الدعم المالي والفني اللازم سواء من قبل البلدية أو الجهات المانحة.</a:t>
            </a:r>
          </a:p>
          <a:p>
            <a:pPr marL="342900" indent="-342900" algn="just" rtl="1">
              <a:spcBef>
                <a:spcPts val="1200"/>
              </a:spcBef>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القوانين والتشريعات التي تحكم عمل المديريات.</a:t>
            </a:r>
          </a:p>
        </p:txBody>
      </p:sp>
    </p:spTree>
    <p:extLst>
      <p:ext uri="{BB962C8B-B14F-4D97-AF65-F5344CB8AC3E}">
        <p14:creationId xmlns:p14="http://schemas.microsoft.com/office/powerpoint/2010/main" xmlns="" val="359994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3282076822"/>
              </p:ext>
            </p:extLst>
          </p:nvPr>
        </p:nvGraphicFramePr>
        <p:xfrm>
          <a:off x="1371600" y="2057400"/>
          <a:ext cx="6176963"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120414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9" name="Rectangle 8"/>
          <p:cNvSpPr/>
          <p:nvPr/>
        </p:nvSpPr>
        <p:spPr>
          <a:xfrm>
            <a:off x="4956812" y="1600200"/>
            <a:ext cx="3801694" cy="426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r>
              <a:rPr lang="ar-SA" sz="1600" dirty="0" smtClean="0">
                <a:solidFill>
                  <a:schemeClr val="tx1"/>
                </a:solidFill>
                <a:latin typeface="Simplified Arabic" panose="02020603050405020304" pitchFamily="18" charset="-78"/>
                <a:cs typeface="Simplified Arabic" panose="02020603050405020304" pitchFamily="18" charset="-78"/>
              </a:rPr>
              <a:t>أما فيما يتعلق بالوسائل المختلفة المستخدمة من قبل مزودي الخدمات في تقديم خدماتهم بما فيها الوسائل التكنولوجية كانت على النحو التالي:</a:t>
            </a:r>
          </a:p>
          <a:p>
            <a:pPr algn="just" rtl="1"/>
            <a:endParaRPr lang="ar-SA" sz="1600" dirty="0" smtClean="0">
              <a:solidFill>
                <a:schemeClr val="tx1"/>
              </a:solidFill>
              <a:latin typeface="Simplified Arabic" panose="02020603050405020304" pitchFamily="18" charset="-78"/>
              <a:cs typeface="Simplified Arabic" panose="02020603050405020304" pitchFamily="18" charset="-78"/>
            </a:endParaRPr>
          </a:p>
          <a:p>
            <a:pPr marL="285750" indent="-285750" algn="just" rtl="1">
              <a:spcBef>
                <a:spcPts val="400"/>
              </a:spcBef>
              <a:buFont typeface="Wingdings" panose="05000000000000000000" pitchFamily="2" charset="2"/>
              <a:buChar char="ü"/>
            </a:pPr>
            <a:r>
              <a:rPr lang="ar-SA" sz="1600" dirty="0" smtClean="0">
                <a:solidFill>
                  <a:schemeClr val="tx1"/>
                </a:solidFill>
                <a:latin typeface="Simplified Arabic" panose="02020603050405020304" pitchFamily="18" charset="-78"/>
                <a:cs typeface="Simplified Arabic" panose="02020603050405020304" pitchFamily="18" charset="-78"/>
              </a:rPr>
              <a:t>جهاز الحاسوب والإنترنت.</a:t>
            </a:r>
          </a:p>
          <a:p>
            <a:pPr marL="285750" indent="-285750" algn="just" rtl="1">
              <a:spcBef>
                <a:spcPts val="400"/>
              </a:spcBef>
              <a:buFont typeface="Wingdings" panose="05000000000000000000" pitchFamily="2" charset="2"/>
              <a:buChar char="ü"/>
            </a:pPr>
            <a:r>
              <a:rPr lang="ar-SA" sz="1600" dirty="0" smtClean="0">
                <a:solidFill>
                  <a:schemeClr val="tx1"/>
                </a:solidFill>
                <a:latin typeface="Simplified Arabic" panose="02020603050405020304" pitchFamily="18" charset="-78"/>
                <a:cs typeface="Simplified Arabic" panose="02020603050405020304" pitchFamily="18" charset="-78"/>
              </a:rPr>
              <a:t>الهاتف والفاكس والطابعة وغيرها من الأدوات المكتبية.</a:t>
            </a:r>
          </a:p>
          <a:p>
            <a:pPr marL="285750" indent="-285750" algn="just" rtl="1">
              <a:spcBef>
                <a:spcPts val="400"/>
              </a:spcBef>
              <a:buFont typeface="Wingdings" panose="05000000000000000000" pitchFamily="2" charset="2"/>
              <a:buChar char="ü"/>
            </a:pPr>
            <a:r>
              <a:rPr lang="ar-SA" sz="1600" dirty="0" smtClean="0">
                <a:solidFill>
                  <a:schemeClr val="tx1"/>
                </a:solidFill>
                <a:latin typeface="Simplified Arabic" panose="02020603050405020304" pitchFamily="18" charset="-78"/>
                <a:cs typeface="Simplified Arabic" panose="02020603050405020304" pitchFamily="18" charset="-78"/>
              </a:rPr>
              <a:t>الأنظمة المحوسبة.</a:t>
            </a:r>
          </a:p>
          <a:p>
            <a:pPr marL="285750" indent="-285750" algn="just" rtl="1">
              <a:spcBef>
                <a:spcPts val="400"/>
              </a:spcBef>
              <a:buFont typeface="Wingdings" panose="05000000000000000000" pitchFamily="2" charset="2"/>
              <a:buChar char="ü"/>
            </a:pPr>
            <a:r>
              <a:rPr lang="ar-SA" sz="1600" dirty="0" smtClean="0">
                <a:solidFill>
                  <a:schemeClr val="tx1"/>
                </a:solidFill>
                <a:latin typeface="Simplified Arabic" panose="02020603050405020304" pitchFamily="18" charset="-78"/>
                <a:cs typeface="Simplified Arabic" panose="02020603050405020304" pitchFamily="18" charset="-78"/>
              </a:rPr>
              <a:t>أجهزة ومعدات وآلات متنوعة مثل الأجهزة الرياضية والمعدات الزراعية ومعدات شق الطرق وفحص التربة وفحص الزيت وغيرها.</a:t>
            </a:r>
          </a:p>
          <a:p>
            <a:pPr marL="285750" indent="-285750" algn="just" rtl="1">
              <a:spcBef>
                <a:spcPts val="400"/>
              </a:spcBef>
              <a:buFont typeface="Wingdings" panose="05000000000000000000" pitchFamily="2" charset="2"/>
              <a:buChar char="ü"/>
            </a:pPr>
            <a:endParaRPr lang="ar-SA" sz="1600" dirty="0" smtClean="0">
              <a:solidFill>
                <a:schemeClr val="tx1"/>
              </a:solidFill>
              <a:latin typeface="Simplified Arabic" panose="02020603050405020304" pitchFamily="18" charset="-78"/>
              <a:cs typeface="Simplified Arabic" panose="02020603050405020304" pitchFamily="18" charset="-78"/>
            </a:endParaRPr>
          </a:p>
          <a:p>
            <a:pPr marL="285750" indent="-285750" algn="just" rtl="1">
              <a:buFont typeface="Wingdings" panose="05000000000000000000" pitchFamily="2" charset="2"/>
              <a:buChar char="ü"/>
            </a:pPr>
            <a:endParaRPr lang="en-US" sz="1600" dirty="0">
              <a:solidFill>
                <a:schemeClr val="tx1"/>
              </a:solidFill>
              <a:latin typeface="Simplified Arabic" panose="02020603050405020304" pitchFamily="18" charset="-78"/>
              <a:cs typeface="Simplified Arabic" panose="02020603050405020304" pitchFamily="18" charset="-78"/>
            </a:endParaRPr>
          </a:p>
        </p:txBody>
      </p:sp>
      <p:graphicFrame>
        <p:nvGraphicFramePr>
          <p:cNvPr id="11" name="Chart 10"/>
          <p:cNvGraphicFramePr>
            <a:graphicFrameLocks/>
          </p:cNvGraphicFramePr>
          <p:nvPr>
            <p:extLst>
              <p:ext uri="{D42A27DB-BD31-4B8C-83A1-F6EECF244321}">
                <p14:modId xmlns:p14="http://schemas.microsoft.com/office/powerpoint/2010/main" xmlns="" val="3197579172"/>
              </p:ext>
            </p:extLst>
          </p:nvPr>
        </p:nvGraphicFramePr>
        <p:xfrm>
          <a:off x="119674" y="16002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1194463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anchor="b">
            <a:noAutofit/>
          </a:bodyPr>
          <a:lstStyle/>
          <a:p>
            <a:r>
              <a:rPr lang="ar-SA" i="0" dirty="0"/>
              <a:t>معلومات حول الخدمات التي يقدمها مزودو الخدمات</a:t>
            </a:r>
            <a:endParaRPr lang="en-US" i="0" dirty="0"/>
          </a:p>
        </p:txBody>
      </p:sp>
      <p:sp>
        <p:nvSpPr>
          <p:cNvPr id="9" name="Rectangle 8"/>
          <p:cNvSpPr/>
          <p:nvPr/>
        </p:nvSpPr>
        <p:spPr>
          <a:xfrm>
            <a:off x="152400" y="1371600"/>
            <a:ext cx="861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1600" dirty="0" smtClean="0">
                <a:solidFill>
                  <a:schemeClr val="tx1"/>
                </a:solidFill>
                <a:latin typeface="Simplified Arabic" panose="02020603050405020304" pitchFamily="18" charset="-78"/>
                <a:cs typeface="Simplified Arabic" panose="02020603050405020304" pitchFamily="18" charset="-78"/>
              </a:rPr>
              <a:t>أما فيما يتعلق بأهم الميزات التنافسية للمؤسسات فقد كانت على النحو التالي:</a:t>
            </a:r>
          </a:p>
          <a:p>
            <a:pPr algn="just" rtl="1"/>
            <a:endParaRPr lang="en-US" sz="1600" dirty="0">
              <a:solidFill>
                <a:schemeClr val="tx1"/>
              </a:solidFill>
              <a:latin typeface="Simplified Arabic" panose="02020603050405020304" pitchFamily="18" charset="-78"/>
              <a:cs typeface="Simplified Arabic" panose="02020603050405020304" pitchFamily="18" charset="-78"/>
            </a:endParaRPr>
          </a:p>
        </p:txBody>
      </p:sp>
      <p:graphicFrame>
        <p:nvGraphicFramePr>
          <p:cNvPr id="3" name="Diagram 2"/>
          <p:cNvGraphicFramePr/>
          <p:nvPr>
            <p:extLst>
              <p:ext uri="{D42A27DB-BD31-4B8C-83A1-F6EECF244321}">
                <p14:modId xmlns:p14="http://schemas.microsoft.com/office/powerpoint/2010/main" xmlns="" val="2069738570"/>
              </p:ext>
            </p:extLst>
          </p:nvPr>
        </p:nvGraphicFramePr>
        <p:xfrm>
          <a:off x="838200" y="2032000"/>
          <a:ext cx="75438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439699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anchor="b">
            <a:noAutofit/>
          </a:bodyPr>
          <a:lstStyle/>
          <a:p>
            <a:r>
              <a:rPr lang="ar-SA" i="0" dirty="0"/>
              <a:t>معلومات حول الخدمات التي يقدمها مزودو الخدمات</a:t>
            </a:r>
            <a:endParaRPr lang="en-US" i="0" dirty="0"/>
          </a:p>
        </p:txBody>
      </p:sp>
      <p:sp>
        <p:nvSpPr>
          <p:cNvPr id="9" name="Rectangle 8"/>
          <p:cNvSpPr/>
          <p:nvPr/>
        </p:nvSpPr>
        <p:spPr>
          <a:xfrm>
            <a:off x="452706" y="1295400"/>
            <a:ext cx="8305800" cy="873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rtl="1"/>
            <a:r>
              <a:rPr lang="ar-SA" sz="1600" dirty="0" smtClean="0">
                <a:solidFill>
                  <a:schemeClr val="tx1"/>
                </a:solidFill>
                <a:latin typeface="Simplified Arabic" panose="02020603050405020304" pitchFamily="18" charset="-78"/>
                <a:cs typeface="Simplified Arabic" panose="02020603050405020304" pitchFamily="18" charset="-78"/>
              </a:rPr>
              <a:t>فيما يتعلق بالمنافسين الرئيسيين للمؤسسات فقد أجمع عدد منها على عدم وجود أي منافس، بينما كان المنافسين الرئيسيين للمؤسسات الأخرى على النحو التالي:</a:t>
            </a:r>
          </a:p>
          <a:p>
            <a:pPr algn="just" rtl="1"/>
            <a:endParaRPr lang="ar-SA" sz="1600" dirty="0">
              <a:solidFill>
                <a:schemeClr val="tx1"/>
              </a:solidFill>
              <a:latin typeface="Simplified Arabic" panose="02020603050405020304" pitchFamily="18" charset="-78"/>
              <a:cs typeface="Simplified Arabic" panose="02020603050405020304" pitchFamily="18" charset="-78"/>
            </a:endParaRPr>
          </a:p>
          <a:p>
            <a:pPr algn="just" rtl="1"/>
            <a:endParaRPr lang="ar-SA" sz="1600" dirty="0" smtClean="0">
              <a:solidFill>
                <a:schemeClr val="tx1"/>
              </a:solidFill>
              <a:latin typeface="Simplified Arabic" panose="02020603050405020304" pitchFamily="18" charset="-78"/>
              <a:cs typeface="Simplified Arabic" panose="02020603050405020304" pitchFamily="18" charset="-78"/>
            </a:endParaRPr>
          </a:p>
        </p:txBody>
      </p:sp>
      <p:graphicFrame>
        <p:nvGraphicFramePr>
          <p:cNvPr id="2" name="Table 1"/>
          <p:cNvGraphicFramePr>
            <a:graphicFrameLocks noGrp="1"/>
          </p:cNvGraphicFramePr>
          <p:nvPr>
            <p:extLst>
              <p:ext uri="{D42A27DB-BD31-4B8C-83A1-F6EECF244321}">
                <p14:modId xmlns:p14="http://schemas.microsoft.com/office/powerpoint/2010/main" xmlns="" val="2791374213"/>
              </p:ext>
            </p:extLst>
          </p:nvPr>
        </p:nvGraphicFramePr>
        <p:xfrm>
          <a:off x="119674" y="2168751"/>
          <a:ext cx="8871927" cy="3114040"/>
        </p:xfrm>
        <a:graphic>
          <a:graphicData uri="http://schemas.openxmlformats.org/drawingml/2006/table">
            <a:tbl>
              <a:tblPr firstRow="1" bandRow="1">
                <a:tableStyleId>{5C22544A-7EE6-4342-B048-85BDC9FD1C3A}</a:tableStyleId>
              </a:tblPr>
              <a:tblGrid>
                <a:gridCol w="2852126"/>
                <a:gridCol w="2971800"/>
                <a:gridCol w="2514601"/>
                <a:gridCol w="533400"/>
              </a:tblGrid>
              <a:tr h="370840">
                <a:tc>
                  <a:txBody>
                    <a:bodyPr/>
                    <a:lstStyle/>
                    <a:p>
                      <a:pPr algn="ctr" rtl="1"/>
                      <a:r>
                        <a:rPr lang="ar-SA" sz="1400" dirty="0" smtClean="0">
                          <a:latin typeface="Simplified Arabic" panose="02020603050405020304" pitchFamily="18" charset="-78"/>
                          <a:cs typeface="Simplified Arabic" panose="02020603050405020304" pitchFamily="18" charset="-78"/>
                        </a:rPr>
                        <a:t>الميزات</a:t>
                      </a:r>
                      <a:r>
                        <a:rPr lang="ar-SA" sz="1400" baseline="0" dirty="0" smtClean="0">
                          <a:latin typeface="Simplified Arabic" panose="02020603050405020304" pitchFamily="18" charset="-78"/>
                          <a:cs typeface="Simplified Arabic" panose="02020603050405020304" pitchFamily="18" charset="-78"/>
                        </a:rPr>
                        <a:t> التنافسية</a:t>
                      </a:r>
                      <a:endParaRPr lang="en-US" sz="1400" dirty="0">
                        <a:latin typeface="Simplified Arabic" panose="02020603050405020304" pitchFamily="18" charset="-78"/>
                        <a:cs typeface="Simplified Arabic" panose="02020603050405020304" pitchFamily="18" charset="-78"/>
                      </a:endParaRPr>
                    </a:p>
                  </a:txBody>
                  <a:tcPr anchor="ctr"/>
                </a:tc>
                <a:tc>
                  <a:txBody>
                    <a:bodyPr/>
                    <a:lstStyle/>
                    <a:p>
                      <a:pPr algn="ctr" rtl="1"/>
                      <a:r>
                        <a:rPr lang="ar-SA" sz="1400" dirty="0" smtClean="0">
                          <a:latin typeface="Simplified Arabic" panose="02020603050405020304" pitchFamily="18" charset="-78"/>
                          <a:cs typeface="Simplified Arabic" panose="02020603050405020304" pitchFamily="18" charset="-78"/>
                        </a:rPr>
                        <a:t>المنافسين الرئيسيين</a:t>
                      </a:r>
                      <a:endParaRPr lang="en-US" sz="1400" dirty="0">
                        <a:latin typeface="Simplified Arabic" panose="02020603050405020304" pitchFamily="18" charset="-78"/>
                        <a:cs typeface="Simplified Arabic" panose="02020603050405020304" pitchFamily="18" charset="-78"/>
                      </a:endParaRPr>
                    </a:p>
                  </a:txBody>
                  <a:tcPr anchor="ctr"/>
                </a:tc>
                <a:tc>
                  <a:txBody>
                    <a:bodyPr/>
                    <a:lstStyle/>
                    <a:p>
                      <a:pPr algn="ctr" rtl="1"/>
                      <a:r>
                        <a:rPr lang="ar-SA" sz="1400" dirty="0" smtClean="0">
                          <a:latin typeface="Simplified Arabic" panose="02020603050405020304" pitchFamily="18" charset="-78"/>
                          <a:cs typeface="Simplified Arabic" panose="02020603050405020304" pitchFamily="18" charset="-78"/>
                        </a:rPr>
                        <a:t>مزود الخدمة</a:t>
                      </a:r>
                      <a:endParaRPr lang="en-US" sz="1400" dirty="0">
                        <a:latin typeface="Simplified Arabic" panose="02020603050405020304" pitchFamily="18" charset="-78"/>
                        <a:cs typeface="Simplified Arabic" panose="02020603050405020304" pitchFamily="18" charset="-78"/>
                      </a:endParaRPr>
                    </a:p>
                  </a:txBody>
                  <a:tcPr anchor="ctr"/>
                </a:tc>
                <a:tc>
                  <a:txBody>
                    <a:bodyPr/>
                    <a:lstStyle/>
                    <a:p>
                      <a:pPr algn="ctr" rtl="1"/>
                      <a:r>
                        <a:rPr lang="ar-SA" sz="1400" dirty="0" smtClean="0">
                          <a:latin typeface="Simplified Arabic" panose="02020603050405020304" pitchFamily="18" charset="-78"/>
                          <a:cs typeface="Simplified Arabic" panose="02020603050405020304" pitchFamily="18" charset="-78"/>
                        </a:rPr>
                        <a:t>الرقم</a:t>
                      </a:r>
                      <a:endParaRPr lang="en-US" sz="1400" dirty="0">
                        <a:latin typeface="Simplified Arabic" panose="02020603050405020304" pitchFamily="18" charset="-78"/>
                        <a:cs typeface="Simplified Arabic" panose="02020603050405020304" pitchFamily="18" charset="-78"/>
                      </a:endParaRPr>
                    </a:p>
                  </a:txBody>
                  <a:tcPr anchor="ctr"/>
                </a:tc>
              </a:tr>
              <a:tr h="370840">
                <a:tc>
                  <a:txBody>
                    <a:bodyPr/>
                    <a:lstStyle/>
                    <a:p>
                      <a:pPr marL="342900" indent="-342900" algn="r" rtl="1">
                        <a:buAutoNum type="arabicPeriod"/>
                      </a:pPr>
                      <a:r>
                        <a:rPr lang="ar-SA" sz="1200" dirty="0" smtClean="0">
                          <a:latin typeface="Simplified Arabic" panose="02020603050405020304" pitchFamily="18" charset="-78"/>
                          <a:cs typeface="Simplified Arabic" panose="02020603050405020304" pitchFamily="18" charset="-78"/>
                        </a:rPr>
                        <a:t>كونها جمعيات خيرية.</a:t>
                      </a:r>
                    </a:p>
                  </a:txBody>
                  <a:tcPr anchor="ctr"/>
                </a:tc>
                <a:tc>
                  <a:txBody>
                    <a:bodyPr/>
                    <a:lstStyle/>
                    <a:p>
                      <a:pPr marL="342900" indent="-342900" algn="r" defTabSz="914400" rtl="1" eaLnBrk="1" latinLnBrk="0" hangingPunct="1">
                        <a:buAutoNum type="arabicPeriod"/>
                      </a:pPr>
                      <a:r>
                        <a:rPr lang="ar-SA" sz="1200" dirty="0" smtClean="0">
                          <a:latin typeface="Simplified Arabic" panose="02020603050405020304" pitchFamily="18" charset="-78"/>
                          <a:cs typeface="Simplified Arabic" panose="02020603050405020304" pitchFamily="18" charset="-78"/>
                        </a:rPr>
                        <a:t>جمعية كفر راعي الزراعية.</a:t>
                      </a:r>
                    </a:p>
                    <a:p>
                      <a:pPr marL="342900" indent="-342900" algn="r" defTabSz="914400" rtl="1" eaLnBrk="1" latinLnBrk="0" hangingPunct="1">
                        <a:buAutoNum type="arabicPeriod"/>
                      </a:pPr>
                      <a:r>
                        <a:rPr lang="ar-SA" sz="1200" dirty="0" smtClean="0">
                          <a:latin typeface="Simplified Arabic" panose="02020603050405020304" pitchFamily="18" charset="-78"/>
                          <a:cs typeface="Simplified Arabic" panose="02020603050405020304" pitchFamily="18" charset="-78"/>
                        </a:rPr>
                        <a:t>جمعية كفر راعي الخيرية .</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r" rtl="1"/>
                      <a:r>
                        <a:rPr lang="ar-SA" sz="1200" dirty="0" smtClean="0">
                          <a:latin typeface="Simplified Arabic" panose="02020603050405020304" pitchFamily="18" charset="-78"/>
                          <a:cs typeface="Simplified Arabic" panose="02020603050405020304" pitchFamily="18" charset="-78"/>
                        </a:rPr>
                        <a:t>جمعية كفر راعي التعاونية الزراعية </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a:r>
                        <a:rPr lang="en-US" sz="1200" dirty="0" smtClean="0">
                          <a:latin typeface="Simplified Arabic" panose="02020603050405020304" pitchFamily="18" charset="-78"/>
                          <a:cs typeface="Simplified Arabic" panose="02020603050405020304" pitchFamily="18" charset="-78"/>
                        </a:rPr>
                        <a:t>1</a:t>
                      </a:r>
                      <a:endParaRPr lang="en-US" sz="1200" dirty="0">
                        <a:latin typeface="Simplified Arabic" panose="02020603050405020304" pitchFamily="18" charset="-78"/>
                        <a:cs typeface="Simplified Arabic" panose="02020603050405020304" pitchFamily="18" charset="-78"/>
                      </a:endParaRPr>
                    </a:p>
                  </a:txBody>
                  <a:tcPr anchor="ctr"/>
                </a:tc>
              </a:tr>
              <a:tr h="370840">
                <a:tc>
                  <a:txBody>
                    <a:bodyPr/>
                    <a:lstStyle/>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ساعات العمل الطويلة.</a:t>
                      </a:r>
                    </a:p>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الاشتراك المباشر مع الاتصالات والبنك مما يعني سرعة أكبر في تسديد الفاتورة.</a:t>
                      </a:r>
                    </a:p>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العلاقات</a:t>
                      </a:r>
                      <a:r>
                        <a:rPr lang="ar-SA" sz="1200" kern="1200" baseline="0" dirty="0" smtClean="0">
                          <a:solidFill>
                            <a:schemeClr val="dk1"/>
                          </a:solidFill>
                          <a:latin typeface="Simplified Arabic" panose="02020603050405020304" pitchFamily="18" charset="-78"/>
                          <a:ea typeface="+mn-ea"/>
                          <a:cs typeface="Simplified Arabic" panose="02020603050405020304" pitchFamily="18" charset="-78"/>
                        </a:rPr>
                        <a:t> الاجتماعية.</a:t>
                      </a:r>
                      <a:endParaRPr lang="ar-SA" sz="1200" kern="1200" dirty="0" smtClean="0">
                        <a:solidFill>
                          <a:schemeClr val="dk1"/>
                        </a:solidFill>
                        <a:latin typeface="Simplified Arabic" panose="02020603050405020304" pitchFamily="18" charset="-78"/>
                        <a:ea typeface="+mn-ea"/>
                        <a:cs typeface="Simplified Arabic" panose="02020603050405020304" pitchFamily="18" charset="-78"/>
                      </a:endParaRPr>
                    </a:p>
                  </a:txBody>
                  <a:tcPr anchor="ctr"/>
                </a:tc>
                <a:tc>
                  <a:txBody>
                    <a:bodyPr/>
                    <a:lstStyle/>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سوبر ماركت أبو صالحية.</a:t>
                      </a:r>
                    </a:p>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سوبر ماركت معاذ يحيى. </a:t>
                      </a:r>
                    </a:p>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مكتب خيري. </a:t>
                      </a:r>
                      <a:endParaRPr lang="en-US" sz="1200" kern="1200" dirty="0">
                        <a:solidFill>
                          <a:schemeClr val="dk1"/>
                        </a:solidFill>
                        <a:latin typeface="Simplified Arabic" panose="02020603050405020304" pitchFamily="18" charset="-78"/>
                        <a:ea typeface="+mn-ea"/>
                        <a:cs typeface="Simplified Arabic" panose="02020603050405020304" pitchFamily="18" charset="-78"/>
                      </a:endParaRPr>
                    </a:p>
                  </a:txBody>
                  <a:tcPr anchor="ctr"/>
                </a:tc>
                <a:tc>
                  <a:txBody>
                    <a:bodyPr/>
                    <a:lstStyle/>
                    <a:p>
                      <a:pPr algn="r" rtl="1"/>
                      <a:r>
                        <a:rPr lang="ar-SA" sz="1200" dirty="0" smtClean="0">
                          <a:latin typeface="Simplified Arabic" panose="02020603050405020304" pitchFamily="18" charset="-78"/>
                          <a:cs typeface="Simplified Arabic" panose="02020603050405020304" pitchFamily="18" charset="-78"/>
                        </a:rPr>
                        <a:t>مكتب بريد كفر راعي </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a:r>
                        <a:rPr lang="ar-SA" sz="1200" dirty="0" smtClean="0">
                          <a:latin typeface="Simplified Arabic" panose="02020603050405020304" pitchFamily="18" charset="-78"/>
                          <a:cs typeface="Simplified Arabic" panose="02020603050405020304" pitchFamily="18" charset="-78"/>
                        </a:rPr>
                        <a:t>2</a:t>
                      </a:r>
                      <a:endParaRPr lang="en-US" sz="1200" dirty="0">
                        <a:latin typeface="Simplified Arabic" panose="02020603050405020304" pitchFamily="18" charset="-78"/>
                        <a:cs typeface="Simplified Arabic" panose="02020603050405020304" pitchFamily="18" charset="-78"/>
                      </a:endParaRPr>
                    </a:p>
                  </a:txBody>
                  <a:tcPr anchor="ctr"/>
                </a:tc>
              </a:tr>
              <a:tr h="370840">
                <a:tc>
                  <a:txBody>
                    <a:bodyPr/>
                    <a:lstStyle/>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تقديم خدمات للمصانع من خلال المشاركة في المعارض المحلية والخارجية.</a:t>
                      </a:r>
                    </a:p>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فتح آفاق تسويقية للمنتجات.</a:t>
                      </a:r>
                    </a:p>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تقديم التصاريح للتجار. </a:t>
                      </a:r>
                      <a:endParaRPr lang="en-US" sz="1200" kern="1200" dirty="0">
                        <a:solidFill>
                          <a:schemeClr val="dk1"/>
                        </a:solidFill>
                        <a:latin typeface="Simplified Arabic" panose="02020603050405020304" pitchFamily="18" charset="-78"/>
                        <a:ea typeface="+mn-ea"/>
                        <a:cs typeface="Simplified Arabic" panose="02020603050405020304" pitchFamily="18" charset="-78"/>
                      </a:endParaRPr>
                    </a:p>
                  </a:txBody>
                  <a:tcPr anchor="ctr"/>
                </a:tc>
                <a:tc>
                  <a:txBody>
                    <a:bodyPr/>
                    <a:lstStyle/>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غرفة</a:t>
                      </a:r>
                      <a:r>
                        <a:rPr lang="ar-SA" sz="1200" kern="1200" baseline="0" dirty="0" smtClean="0">
                          <a:solidFill>
                            <a:schemeClr val="dk1"/>
                          </a:solidFill>
                          <a:latin typeface="Simplified Arabic" panose="02020603050405020304" pitchFamily="18" charset="-78"/>
                          <a:ea typeface="+mn-ea"/>
                          <a:cs typeface="Simplified Arabic" panose="02020603050405020304" pitchFamily="18" charset="-78"/>
                        </a:rPr>
                        <a:t> تجارة وصناعة جنين.</a:t>
                      </a:r>
                      <a:endParaRPr lang="en-US" sz="1200" kern="1200" dirty="0">
                        <a:solidFill>
                          <a:schemeClr val="dk1"/>
                        </a:solidFill>
                        <a:latin typeface="Simplified Arabic" panose="02020603050405020304" pitchFamily="18" charset="-78"/>
                        <a:ea typeface="+mn-ea"/>
                        <a:cs typeface="Simplified Arabic" panose="02020603050405020304" pitchFamily="18" charset="-78"/>
                      </a:endParaRPr>
                    </a:p>
                  </a:txBody>
                  <a:tcPr anchor="ctr"/>
                </a:tc>
                <a:tc>
                  <a:txBody>
                    <a:bodyPr/>
                    <a:lstStyle/>
                    <a:p>
                      <a:pPr algn="r" rtl="1"/>
                      <a:r>
                        <a:rPr lang="ar-SA" sz="1200" dirty="0" smtClean="0">
                          <a:latin typeface="Simplified Arabic" panose="02020603050405020304" pitchFamily="18" charset="-78"/>
                          <a:cs typeface="Simplified Arabic" panose="02020603050405020304" pitchFamily="18" charset="-78"/>
                        </a:rPr>
                        <a:t>مديرية الاقتصاد الوطني</a:t>
                      </a:r>
                      <a:r>
                        <a:rPr lang="ar-SA" sz="1200" baseline="0" dirty="0" smtClean="0">
                          <a:latin typeface="Simplified Arabic" panose="02020603050405020304" pitchFamily="18" charset="-78"/>
                          <a:cs typeface="Simplified Arabic" panose="02020603050405020304" pitchFamily="18" charset="-78"/>
                        </a:rPr>
                        <a:t> - </a:t>
                      </a:r>
                      <a:r>
                        <a:rPr lang="ar-SA" sz="1200" dirty="0" smtClean="0">
                          <a:latin typeface="Simplified Arabic" panose="02020603050405020304" pitchFamily="18" charset="-78"/>
                          <a:cs typeface="Simplified Arabic" panose="02020603050405020304" pitchFamily="18" charset="-78"/>
                        </a:rPr>
                        <a:t>جنين </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a:r>
                        <a:rPr lang="ar-SA" sz="1200" dirty="0" smtClean="0">
                          <a:latin typeface="Simplified Arabic" panose="02020603050405020304" pitchFamily="18" charset="-78"/>
                          <a:cs typeface="Simplified Arabic" panose="02020603050405020304" pitchFamily="18" charset="-78"/>
                        </a:rPr>
                        <a:t>3</a:t>
                      </a:r>
                      <a:endParaRPr lang="en-US" sz="1200" dirty="0">
                        <a:latin typeface="Simplified Arabic" panose="02020603050405020304" pitchFamily="18" charset="-78"/>
                        <a:cs typeface="Simplified Arabic" panose="02020603050405020304" pitchFamily="18" charset="-78"/>
                      </a:endParaRPr>
                    </a:p>
                  </a:txBody>
                  <a:tcPr anchor="ctr"/>
                </a:tc>
              </a:tr>
              <a:tr h="370840">
                <a:tc>
                  <a:txBody>
                    <a:bodyPr/>
                    <a:lstStyle/>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أكثر</a:t>
                      </a:r>
                      <a:r>
                        <a:rPr lang="ar-SA" sz="1200" kern="1200" baseline="0" dirty="0" smtClean="0">
                          <a:solidFill>
                            <a:schemeClr val="dk1"/>
                          </a:solidFill>
                          <a:latin typeface="Simplified Arabic" panose="02020603050405020304" pitchFamily="18" charset="-78"/>
                          <a:ea typeface="+mn-ea"/>
                          <a:cs typeface="Simplified Arabic" panose="02020603050405020304" pitchFamily="18" charset="-78"/>
                        </a:rPr>
                        <a:t> </a:t>
                      </a: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خبرة</a:t>
                      </a:r>
                      <a:r>
                        <a:rPr lang="ar-SA" sz="1200" kern="1200" baseline="0" dirty="0" smtClean="0">
                          <a:solidFill>
                            <a:schemeClr val="dk1"/>
                          </a:solidFill>
                          <a:latin typeface="Simplified Arabic" panose="02020603050405020304" pitchFamily="18" charset="-78"/>
                          <a:ea typeface="+mn-ea"/>
                          <a:cs typeface="Simplified Arabic" panose="02020603050405020304" pitchFamily="18" charset="-78"/>
                        </a:rPr>
                        <a:t> </a:t>
                      </a: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وقدرة على التحكم والرقابة بشكل أفضل. </a:t>
                      </a:r>
                    </a:p>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التخصصية في قطاع محدد. </a:t>
                      </a:r>
                      <a:endParaRPr lang="en-US" sz="1200" kern="1200" dirty="0">
                        <a:solidFill>
                          <a:schemeClr val="dk1"/>
                        </a:solidFill>
                        <a:latin typeface="Simplified Arabic" panose="02020603050405020304" pitchFamily="18" charset="-78"/>
                        <a:ea typeface="+mn-ea"/>
                        <a:cs typeface="Simplified Arabic" panose="02020603050405020304" pitchFamily="18" charset="-78"/>
                      </a:endParaRPr>
                    </a:p>
                  </a:txBody>
                  <a:tcPr anchor="ctr"/>
                </a:tc>
                <a:tc>
                  <a:txBody>
                    <a:bodyPr/>
                    <a:lstStyle/>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منتدى رجال الأعمال. </a:t>
                      </a:r>
                    </a:p>
                    <a:p>
                      <a:pPr marL="342900" indent="-342900" algn="r" defTabSz="914400" rtl="1" eaLnBrk="1" latinLnBrk="0" hangingPunct="1">
                        <a:buAutoNum type="arabicPeriod"/>
                      </a:pPr>
                      <a:r>
                        <a:rPr lang="ar-SA" sz="1200" kern="1200" dirty="0" smtClean="0">
                          <a:solidFill>
                            <a:schemeClr val="dk1"/>
                          </a:solidFill>
                          <a:latin typeface="Simplified Arabic" panose="02020603050405020304" pitchFamily="18" charset="-78"/>
                          <a:ea typeface="+mn-ea"/>
                          <a:cs typeface="Simplified Arabic" panose="02020603050405020304" pitchFamily="18" charset="-78"/>
                        </a:rPr>
                        <a:t>نقابات أصحاب العمل مثل المحاجر. </a:t>
                      </a:r>
                      <a:endParaRPr lang="en-US" sz="1200" kern="1200" dirty="0">
                        <a:solidFill>
                          <a:schemeClr val="dk1"/>
                        </a:solidFill>
                        <a:latin typeface="Simplified Arabic" panose="02020603050405020304" pitchFamily="18" charset="-78"/>
                        <a:ea typeface="+mn-ea"/>
                        <a:cs typeface="Simplified Arabic" panose="02020603050405020304" pitchFamily="18" charset="-78"/>
                      </a:endParaRPr>
                    </a:p>
                  </a:txBody>
                  <a:tcPr anchor="ctr"/>
                </a:tc>
                <a:tc>
                  <a:txBody>
                    <a:bodyPr/>
                    <a:lstStyle/>
                    <a:p>
                      <a:pPr algn="r" rtl="1"/>
                      <a:r>
                        <a:rPr lang="ar-SA" sz="1200" dirty="0" smtClean="0">
                          <a:latin typeface="Simplified Arabic" panose="02020603050405020304" pitchFamily="18" charset="-78"/>
                          <a:cs typeface="Simplified Arabic" panose="02020603050405020304" pitchFamily="18" charset="-78"/>
                        </a:rPr>
                        <a:t>غرفة تجارة وصناعة جنين </a:t>
                      </a:r>
                      <a:endParaRPr lang="en-US" sz="1200" dirty="0">
                        <a:latin typeface="Simplified Arabic" panose="02020603050405020304" pitchFamily="18" charset="-78"/>
                        <a:cs typeface="Simplified Arabic" panose="02020603050405020304" pitchFamily="18" charset="-78"/>
                      </a:endParaRPr>
                    </a:p>
                  </a:txBody>
                  <a:tcPr anchor="ctr"/>
                </a:tc>
                <a:tc>
                  <a:txBody>
                    <a:bodyPr/>
                    <a:lstStyle/>
                    <a:p>
                      <a:pPr algn="ctr" rtl="1"/>
                      <a:r>
                        <a:rPr lang="ar-SA" sz="1200" dirty="0" smtClean="0">
                          <a:latin typeface="Simplified Arabic" panose="02020603050405020304" pitchFamily="18" charset="-78"/>
                          <a:cs typeface="Simplified Arabic" panose="02020603050405020304" pitchFamily="18" charset="-78"/>
                        </a:rPr>
                        <a:t>4</a:t>
                      </a:r>
                      <a:endParaRPr lang="en-US" sz="1200" dirty="0">
                        <a:latin typeface="Simplified Arabic" panose="02020603050405020304" pitchFamily="18" charset="-78"/>
                        <a:cs typeface="Simplified Arabic" panose="02020603050405020304" pitchFamily="18" charset="-78"/>
                      </a:endParaRPr>
                    </a:p>
                  </a:txBody>
                  <a:tcPr anchor="ctr"/>
                </a:tc>
              </a:tr>
            </a:tbl>
          </a:graphicData>
        </a:graphic>
      </p:graphicFrame>
    </p:spTree>
    <p:extLst>
      <p:ext uri="{BB962C8B-B14F-4D97-AF65-F5344CB8AC3E}">
        <p14:creationId xmlns:p14="http://schemas.microsoft.com/office/powerpoint/2010/main" xmlns="" val="10868285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مصادر التمويل</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339279077"/>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1724445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مصادر التمويل</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208377950"/>
              </p:ext>
            </p:extLst>
          </p:nvPr>
        </p:nvGraphicFramePr>
        <p:xfrm>
          <a:off x="4419600" y="12954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xmlns="" val="927916471"/>
              </p:ext>
            </p:extLst>
          </p:nvPr>
        </p:nvGraphicFramePr>
        <p:xfrm>
          <a:off x="-152400" y="342900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4451888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مصادر </a:t>
            </a:r>
            <a:r>
              <a:rPr lang="ar-SA" i="0" dirty="0" smtClean="0"/>
              <a:t>التمويل</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 name="Rectangle 9"/>
          <p:cNvSpPr/>
          <p:nvPr/>
        </p:nvSpPr>
        <p:spPr>
          <a:xfrm>
            <a:off x="762000" y="1676400"/>
            <a:ext cx="7848599" cy="396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1600" dirty="0" smtClean="0">
                <a:solidFill>
                  <a:schemeClr val="tx1"/>
                </a:solidFill>
                <a:latin typeface="Simplified Arabic" panose="02020603050405020304" pitchFamily="18" charset="-78"/>
                <a:cs typeface="Simplified Arabic" panose="02020603050405020304" pitchFamily="18" charset="-78"/>
              </a:rPr>
              <a:t>أكدت 4 مؤسسات على توجهها خلال العامين 2014 و 2015 لطلب تمويل من جهات خارجية ونجاحها في الحصول عليه باستثناء مؤسسة واحدة (مسألة وقت)، وكانت أبرز الجهات التي تم التوجه إليها:</a:t>
            </a:r>
          </a:p>
          <a:p>
            <a:pPr algn="just" rtl="1"/>
            <a:endParaRPr lang="ar-SA" sz="1600" dirty="0" smtClean="0">
              <a:solidFill>
                <a:schemeClr val="tx1"/>
              </a:solidFill>
              <a:latin typeface="Simplified Arabic" panose="02020603050405020304" pitchFamily="18" charset="-78"/>
              <a:cs typeface="Simplified Arabic" panose="02020603050405020304" pitchFamily="18" charset="-78"/>
            </a:endParaRPr>
          </a:p>
          <a:p>
            <a:pPr marL="342900" indent="-342900" algn="just" rtl="1">
              <a:spcBef>
                <a:spcPts val="300"/>
              </a:spcBef>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الوكالة الأمريكية للتنمية الدولية (</a:t>
            </a:r>
            <a:r>
              <a:rPr lang="en-US" sz="1600" dirty="0" smtClean="0">
                <a:solidFill>
                  <a:schemeClr val="tx1"/>
                </a:solidFill>
                <a:latin typeface="Simplified Arabic" panose="02020603050405020304" pitchFamily="18" charset="-78"/>
                <a:cs typeface="Simplified Arabic" panose="02020603050405020304" pitchFamily="18" charset="-78"/>
              </a:rPr>
              <a:t>USAID</a:t>
            </a:r>
            <a:r>
              <a:rPr lang="ar-SA" sz="1600" dirty="0" smtClean="0">
                <a:solidFill>
                  <a:schemeClr val="tx1"/>
                </a:solidFill>
                <a:latin typeface="Simplified Arabic" panose="02020603050405020304" pitchFamily="18" charset="-78"/>
                <a:cs typeface="Simplified Arabic" panose="02020603050405020304" pitchFamily="18" charset="-78"/>
              </a:rPr>
              <a:t>).</a:t>
            </a:r>
          </a:p>
          <a:p>
            <a:pPr marL="342900" indent="-342900" algn="just" rtl="1">
              <a:spcBef>
                <a:spcPts val="300"/>
              </a:spcBef>
              <a:buFontTx/>
              <a:buAutoNum type="arabicPeriod"/>
            </a:pPr>
            <a:r>
              <a:rPr lang="ar-SA" sz="1600" dirty="0">
                <a:solidFill>
                  <a:schemeClr val="tx1"/>
                </a:solidFill>
                <a:latin typeface="Simplified Arabic" panose="02020603050405020304" pitchFamily="18" charset="-78"/>
                <a:cs typeface="Simplified Arabic" panose="02020603050405020304" pitchFamily="18" charset="-78"/>
              </a:rPr>
              <a:t>مؤسسة مجتمعات عالمية (</a:t>
            </a:r>
            <a:r>
              <a:rPr lang="en-US" sz="1600" dirty="0">
                <a:solidFill>
                  <a:schemeClr val="tx1"/>
                </a:solidFill>
                <a:latin typeface="Simplified Arabic" panose="02020603050405020304" pitchFamily="18" charset="-78"/>
                <a:cs typeface="Simplified Arabic" panose="02020603050405020304" pitchFamily="18" charset="-78"/>
              </a:rPr>
              <a:t>CHF</a:t>
            </a:r>
            <a:r>
              <a:rPr lang="ar-SA" sz="1600" dirty="0" smtClean="0">
                <a:solidFill>
                  <a:schemeClr val="tx1"/>
                </a:solidFill>
                <a:latin typeface="Simplified Arabic" panose="02020603050405020304" pitchFamily="18" charset="-78"/>
                <a:cs typeface="Simplified Arabic" panose="02020603050405020304" pitchFamily="18" charset="-78"/>
              </a:rPr>
              <a:t>).</a:t>
            </a:r>
          </a:p>
          <a:p>
            <a:pPr marL="342900" indent="-342900" algn="just" rtl="1">
              <a:spcBef>
                <a:spcPts val="300"/>
              </a:spcBef>
              <a:buFontTx/>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القنصلية الأمريكية.</a:t>
            </a:r>
          </a:p>
          <a:p>
            <a:pPr marL="342900" indent="-342900" algn="just" rtl="1">
              <a:spcBef>
                <a:spcPts val="300"/>
              </a:spcBef>
              <a:buFontTx/>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الرؤيا العالمية (</a:t>
            </a:r>
            <a:r>
              <a:rPr lang="en-US" sz="1600" dirty="0" smtClean="0">
                <a:solidFill>
                  <a:schemeClr val="tx1"/>
                </a:solidFill>
                <a:latin typeface="Simplified Arabic" panose="02020603050405020304" pitchFamily="18" charset="-78"/>
                <a:cs typeface="Simplified Arabic" panose="02020603050405020304" pitchFamily="18" charset="-78"/>
              </a:rPr>
              <a:t>World Vision</a:t>
            </a:r>
            <a:r>
              <a:rPr lang="ar-SA" sz="1600" dirty="0" smtClean="0">
                <a:solidFill>
                  <a:schemeClr val="tx1"/>
                </a:solidFill>
                <a:latin typeface="Simplified Arabic" panose="02020603050405020304" pitchFamily="18" charset="-78"/>
                <a:cs typeface="Simplified Arabic" panose="02020603050405020304" pitchFamily="18" charset="-78"/>
              </a:rPr>
              <a:t>).</a:t>
            </a:r>
          </a:p>
          <a:p>
            <a:pPr marL="342900" indent="-342900" algn="just" rtl="1">
              <a:spcBef>
                <a:spcPts val="300"/>
              </a:spcBef>
              <a:buFontTx/>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التعاون الألماني (</a:t>
            </a:r>
            <a:r>
              <a:rPr lang="en-US" sz="1600" dirty="0" smtClean="0">
                <a:solidFill>
                  <a:schemeClr val="tx1"/>
                </a:solidFill>
                <a:latin typeface="Simplified Arabic" panose="02020603050405020304" pitchFamily="18" charset="-78"/>
                <a:cs typeface="Simplified Arabic" panose="02020603050405020304" pitchFamily="18" charset="-78"/>
              </a:rPr>
              <a:t>GIZ</a:t>
            </a:r>
            <a:r>
              <a:rPr lang="ar-SA" sz="1600" dirty="0" smtClean="0">
                <a:solidFill>
                  <a:schemeClr val="tx1"/>
                </a:solidFill>
                <a:latin typeface="Simplified Arabic" panose="02020603050405020304" pitchFamily="18" charset="-78"/>
                <a:cs typeface="Simplified Arabic" panose="02020603050405020304" pitchFamily="18" charset="-78"/>
              </a:rPr>
              <a:t>).</a:t>
            </a:r>
          </a:p>
          <a:p>
            <a:pPr marL="342900" indent="-342900" algn="just" rtl="1">
              <a:spcBef>
                <a:spcPts val="300"/>
              </a:spcBef>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وزارة الحكم المحلي.</a:t>
            </a:r>
          </a:p>
          <a:p>
            <a:pPr marL="342900" indent="-342900" algn="just" rtl="1">
              <a:spcBef>
                <a:spcPts val="300"/>
              </a:spcBef>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الصندوق العربي الكويتي.</a:t>
            </a:r>
          </a:p>
          <a:p>
            <a:pPr marL="342900" indent="-342900" algn="just" rtl="1">
              <a:spcBef>
                <a:spcPts val="300"/>
              </a:spcBef>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صندوق البنك الإسلامي (جدة).</a:t>
            </a:r>
          </a:p>
          <a:p>
            <a:pPr marL="342900" indent="-342900" algn="just" rtl="1">
              <a:spcBef>
                <a:spcPts val="300"/>
              </a:spcBef>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البنك الدولي.</a:t>
            </a:r>
          </a:p>
          <a:p>
            <a:pPr marL="342900" indent="-342900" algn="just" rtl="1">
              <a:spcBef>
                <a:spcPts val="300"/>
              </a:spcBef>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مؤسسة أريج.</a:t>
            </a:r>
          </a:p>
          <a:p>
            <a:pPr marL="342900" indent="-342900" algn="just" rtl="1">
              <a:spcBef>
                <a:spcPts val="300"/>
              </a:spcBef>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مؤسسة معاً.</a:t>
            </a:r>
          </a:p>
        </p:txBody>
      </p:sp>
    </p:spTree>
    <p:extLst>
      <p:ext uri="{BB962C8B-B14F-4D97-AF65-F5344CB8AC3E}">
        <p14:creationId xmlns:p14="http://schemas.microsoft.com/office/powerpoint/2010/main" xmlns="" val="12093503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طبيعة العلاقة بين </a:t>
            </a:r>
            <a:r>
              <a:rPr lang="ar-SA" i="0" dirty="0" smtClean="0"/>
              <a:t>مزودي الخدمات </a:t>
            </a:r>
            <a:r>
              <a:rPr lang="ar-SA" i="0" dirty="0"/>
              <a:t>والبلدية</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495788224"/>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3449558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طبيعة العلاقة بين مزودي الخدمات والبلدية</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1110408396"/>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924677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smtClean="0"/>
              <a:t>معلومات عامة حول مزودي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4027958178"/>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5739264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vert="horz" lIns="91440" tIns="45720" rIns="91440" bIns="45720" rtlCol="0" anchor="b">
            <a:noAutofit/>
          </a:bodyPr>
          <a:lstStyle/>
          <a:p>
            <a:r>
              <a:rPr lang="ar-SA" i="0" dirty="0"/>
              <a:t>طبيعة العلاقة بين مزودي الخدمات والبلدية</a:t>
            </a:r>
            <a:endParaRPr lang="en-US" i="0" dirty="0"/>
          </a:p>
        </p:txBody>
      </p:sp>
      <p:sp>
        <p:nvSpPr>
          <p:cNvPr id="13" name="Rectangle 12"/>
          <p:cNvSpPr/>
          <p:nvPr/>
        </p:nvSpPr>
        <p:spPr>
          <a:xfrm>
            <a:off x="459446" y="4834719"/>
            <a:ext cx="7691706" cy="11001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rtl="1"/>
            <a:r>
              <a:rPr lang="ar-SA" sz="1600" dirty="0" smtClean="0">
                <a:solidFill>
                  <a:schemeClr val="tx1"/>
                </a:solidFill>
                <a:latin typeface="Simplified Arabic" panose="02020603050405020304" pitchFamily="18" charset="-78"/>
                <a:cs typeface="Simplified Arabic" panose="02020603050405020304" pitchFamily="18" charset="-78"/>
              </a:rPr>
              <a:t>خدمات غير ذلك تتمثل في:</a:t>
            </a:r>
          </a:p>
          <a:p>
            <a:pPr marL="342900" indent="-342900" algn="just" rtl="1">
              <a:buAutoNum type="arabicPeriod"/>
            </a:pPr>
            <a:r>
              <a:rPr lang="ar-SA" sz="1600" dirty="0">
                <a:solidFill>
                  <a:schemeClr val="tx1"/>
                </a:solidFill>
                <a:latin typeface="Simplified Arabic" panose="02020603050405020304" pitchFamily="18" charset="-78"/>
                <a:cs typeface="Simplified Arabic" panose="02020603050405020304" pitchFamily="18" charset="-78"/>
              </a:rPr>
              <a:t>تصوير </a:t>
            </a:r>
            <a:r>
              <a:rPr lang="ar-SA" sz="1600" dirty="0" smtClean="0">
                <a:solidFill>
                  <a:schemeClr val="tx1"/>
                </a:solidFill>
                <a:latin typeface="Simplified Arabic" panose="02020603050405020304" pitchFamily="18" charset="-78"/>
                <a:cs typeface="Simplified Arabic" panose="02020603050405020304" pitchFamily="18" charset="-78"/>
              </a:rPr>
              <a:t>أوراق </a:t>
            </a:r>
            <a:r>
              <a:rPr lang="ar-SA" sz="1600" dirty="0">
                <a:solidFill>
                  <a:schemeClr val="tx1"/>
                </a:solidFill>
                <a:latin typeface="Simplified Arabic" panose="02020603050405020304" pitchFamily="18" charset="-78"/>
                <a:cs typeface="Simplified Arabic" panose="02020603050405020304" pitchFamily="18" charset="-78"/>
              </a:rPr>
              <a:t>ووثائق وغيرها من العمليات المساندة.</a:t>
            </a:r>
            <a:endParaRPr lang="ar-SA" sz="1600" dirty="0" smtClean="0">
              <a:solidFill>
                <a:schemeClr val="tx1"/>
              </a:solidFill>
              <a:latin typeface="Simplified Arabic" panose="02020603050405020304" pitchFamily="18" charset="-78"/>
              <a:cs typeface="Simplified Arabic" panose="02020603050405020304" pitchFamily="18" charset="-78"/>
            </a:endParaRPr>
          </a:p>
          <a:p>
            <a:pPr algn="just" rtl="1"/>
            <a:r>
              <a:rPr lang="ar-SA" sz="1600" dirty="0" smtClean="0">
                <a:solidFill>
                  <a:schemeClr val="tx1"/>
                </a:solidFill>
                <a:latin typeface="Simplified Arabic" panose="02020603050405020304" pitchFamily="18" charset="-78"/>
                <a:cs typeface="Simplified Arabic" panose="02020603050405020304" pitchFamily="18" charset="-78"/>
              </a:rPr>
              <a:t>2. الحصول كشف الحرف والمهن والصناعات.</a:t>
            </a:r>
            <a:endParaRPr lang="en-US" sz="1600" dirty="0">
              <a:solidFill>
                <a:schemeClr val="tx1"/>
              </a:solidFill>
              <a:latin typeface="Simplified Arabic" panose="02020603050405020304" pitchFamily="18" charset="-78"/>
              <a:cs typeface="Simplified Arabic" panose="02020603050405020304" pitchFamily="18" charset="-78"/>
            </a:endParaRPr>
          </a:p>
        </p:txBody>
      </p:sp>
      <p:graphicFrame>
        <p:nvGraphicFramePr>
          <p:cNvPr id="10" name="Chart 9"/>
          <p:cNvGraphicFramePr>
            <a:graphicFrameLocks/>
          </p:cNvGraphicFramePr>
          <p:nvPr>
            <p:extLst>
              <p:ext uri="{D42A27DB-BD31-4B8C-83A1-F6EECF244321}">
                <p14:modId xmlns:p14="http://schemas.microsoft.com/office/powerpoint/2010/main" xmlns="" val="3319041755"/>
              </p:ext>
            </p:extLst>
          </p:nvPr>
        </p:nvGraphicFramePr>
        <p:xfrm>
          <a:off x="1828800" y="1981200"/>
          <a:ext cx="52578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46941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vert="horz" lIns="91440" tIns="45720" rIns="91440" bIns="45720" rtlCol="0" anchor="b">
            <a:noAutofit/>
          </a:bodyPr>
          <a:lstStyle/>
          <a:p>
            <a:r>
              <a:rPr lang="ar-SA" i="0" dirty="0"/>
              <a:t>طبيعة العلاقة بين مزودي الخدمات والبلدية</a:t>
            </a:r>
            <a:endParaRPr lang="en-US" i="0" dirty="0"/>
          </a:p>
        </p:txBody>
      </p:sp>
      <p:sp>
        <p:nvSpPr>
          <p:cNvPr id="10" name="Rectangle 9"/>
          <p:cNvSpPr/>
          <p:nvPr/>
        </p:nvSpPr>
        <p:spPr>
          <a:xfrm>
            <a:off x="681306" y="1447800"/>
            <a:ext cx="8077200" cy="381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rtl="1">
              <a:spcBef>
                <a:spcPts val="1200"/>
              </a:spcBef>
              <a:spcAft>
                <a:spcPts val="1200"/>
              </a:spcAft>
              <a:buFont typeface="Wingdings" panose="05000000000000000000" pitchFamily="2" charset="2"/>
              <a:buChar char="Ø"/>
            </a:pPr>
            <a:r>
              <a:rPr lang="ar-SA" sz="1600" b="1" dirty="0" smtClean="0">
                <a:solidFill>
                  <a:schemeClr val="tx1"/>
                </a:solidFill>
                <a:latin typeface="Simplified Arabic" panose="02020603050405020304" pitchFamily="18" charset="-78"/>
                <a:cs typeface="Simplified Arabic" panose="02020603050405020304" pitchFamily="18" charset="-78"/>
              </a:rPr>
              <a:t>تتمثل أهم الخدمات التي تقدمها المؤسسات لبلدية كفر راعي بما يلي:</a:t>
            </a:r>
          </a:p>
          <a:p>
            <a:pPr marL="342900" indent="-342900" algn="just" rtl="1">
              <a:spcBef>
                <a:spcPts val="1200"/>
              </a:spcBef>
              <a:buFont typeface="+mj-lt"/>
              <a:buAutoNum type="arabicPeriod"/>
            </a:pPr>
            <a:r>
              <a:rPr lang="ar-SA" sz="1600" dirty="0">
                <a:solidFill>
                  <a:schemeClr val="tx1"/>
                </a:solidFill>
                <a:latin typeface="Simplified Arabic" panose="02020603050405020304" pitchFamily="18" charset="-78"/>
                <a:cs typeface="Simplified Arabic" panose="02020603050405020304" pitchFamily="18" charset="-78"/>
              </a:rPr>
              <a:t>دعم وتمويل </a:t>
            </a:r>
            <a:r>
              <a:rPr lang="ar-SA" sz="1600" dirty="0" smtClean="0">
                <a:solidFill>
                  <a:schemeClr val="tx1"/>
                </a:solidFill>
                <a:latin typeface="Simplified Arabic" panose="02020603050405020304" pitchFamily="18" charset="-78"/>
                <a:cs typeface="Simplified Arabic" panose="02020603050405020304" pitchFamily="18" charset="-78"/>
              </a:rPr>
              <a:t>مشاريع البلدية.</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تقديم استشارات </a:t>
            </a:r>
            <a:r>
              <a:rPr lang="ar-SA" sz="1600" dirty="0">
                <a:solidFill>
                  <a:schemeClr val="tx1"/>
                </a:solidFill>
                <a:latin typeface="Simplified Arabic" panose="02020603050405020304" pitchFamily="18" charset="-78"/>
                <a:cs typeface="Simplified Arabic" panose="02020603050405020304" pitchFamily="18" charset="-78"/>
              </a:rPr>
              <a:t>فنية في مجال التنظيم والتخطيط </a:t>
            </a:r>
            <a:r>
              <a:rPr lang="ar-SA" sz="1600" dirty="0" smtClean="0">
                <a:solidFill>
                  <a:schemeClr val="tx1"/>
                </a:solidFill>
                <a:latin typeface="Simplified Arabic" panose="02020603050405020304" pitchFamily="18" charset="-78"/>
                <a:cs typeface="Simplified Arabic" panose="02020603050405020304" pitchFamily="18" charset="-78"/>
              </a:rPr>
              <a:t>للبلدية.</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استشارات </a:t>
            </a:r>
            <a:r>
              <a:rPr lang="ar-SA" sz="1600" dirty="0">
                <a:solidFill>
                  <a:schemeClr val="tx1"/>
                </a:solidFill>
                <a:latin typeface="Simplified Arabic" panose="02020603050405020304" pitchFamily="18" charset="-78"/>
                <a:cs typeface="Simplified Arabic" panose="02020603050405020304" pitchFamily="18" charset="-78"/>
              </a:rPr>
              <a:t>قانونية </a:t>
            </a:r>
            <a:r>
              <a:rPr lang="ar-SA" sz="1600" dirty="0" smtClean="0">
                <a:solidFill>
                  <a:schemeClr val="tx1"/>
                </a:solidFill>
                <a:latin typeface="Simplified Arabic" panose="02020603050405020304" pitchFamily="18" charset="-78"/>
                <a:cs typeface="Simplified Arabic" panose="02020603050405020304" pitchFamily="18" charset="-78"/>
              </a:rPr>
              <a:t>وإدارية للبلدية. </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المصادقة على </a:t>
            </a:r>
            <a:r>
              <a:rPr lang="ar-SA" sz="1600" dirty="0">
                <a:solidFill>
                  <a:schemeClr val="tx1"/>
                </a:solidFill>
                <a:latin typeface="Simplified Arabic" panose="02020603050405020304" pitchFamily="18" charset="-78"/>
                <a:cs typeface="Simplified Arabic" panose="02020603050405020304" pitchFamily="18" charset="-78"/>
              </a:rPr>
              <a:t>قرارات </a:t>
            </a:r>
            <a:r>
              <a:rPr lang="ar-SA" sz="1600" dirty="0" smtClean="0">
                <a:solidFill>
                  <a:schemeClr val="tx1"/>
                </a:solidFill>
                <a:latin typeface="Simplified Arabic" panose="02020603050405020304" pitchFamily="18" charset="-78"/>
                <a:cs typeface="Simplified Arabic" panose="02020603050405020304" pitchFamily="18" charset="-78"/>
              </a:rPr>
              <a:t>البلدية.</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دعم البلدية في مجال </a:t>
            </a:r>
            <a:r>
              <a:rPr lang="ar-SA" sz="1600" dirty="0">
                <a:solidFill>
                  <a:schemeClr val="tx1"/>
                </a:solidFill>
                <a:latin typeface="Simplified Arabic" panose="02020603050405020304" pitchFamily="18" charset="-78"/>
                <a:cs typeface="Simplified Arabic" panose="02020603050405020304" pitchFamily="18" charset="-78"/>
              </a:rPr>
              <a:t>بناء </a:t>
            </a:r>
            <a:r>
              <a:rPr lang="ar-SA" sz="1600" dirty="0" smtClean="0">
                <a:solidFill>
                  <a:schemeClr val="tx1"/>
                </a:solidFill>
                <a:latin typeface="Simplified Arabic" panose="02020603050405020304" pitchFamily="18" charset="-78"/>
                <a:cs typeface="Simplified Arabic" panose="02020603050405020304" pitchFamily="18" charset="-78"/>
              </a:rPr>
              <a:t>القدرات.</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دعم البلدية </a:t>
            </a:r>
            <a:r>
              <a:rPr lang="ar-SA" sz="1600" dirty="0">
                <a:solidFill>
                  <a:schemeClr val="tx1"/>
                </a:solidFill>
                <a:latin typeface="Simplified Arabic" panose="02020603050405020304" pitchFamily="18" charset="-78"/>
                <a:cs typeface="Simplified Arabic" panose="02020603050405020304" pitchFamily="18" charset="-78"/>
              </a:rPr>
              <a:t>في مجال </a:t>
            </a:r>
            <a:r>
              <a:rPr lang="ar-SA" sz="1600" dirty="0" smtClean="0">
                <a:solidFill>
                  <a:schemeClr val="tx1"/>
                </a:solidFill>
                <a:latin typeface="Simplified Arabic" panose="02020603050405020304" pitchFamily="18" charset="-78"/>
                <a:cs typeface="Simplified Arabic" panose="02020603050405020304" pitchFamily="18" charset="-78"/>
              </a:rPr>
              <a:t>إعداد الموازنات </a:t>
            </a:r>
            <a:r>
              <a:rPr lang="ar-SA" sz="1600" dirty="0">
                <a:solidFill>
                  <a:schemeClr val="tx1"/>
                </a:solidFill>
                <a:latin typeface="Simplified Arabic" panose="02020603050405020304" pitchFamily="18" charset="-78"/>
                <a:cs typeface="Simplified Arabic" panose="02020603050405020304" pitchFamily="18" charset="-78"/>
              </a:rPr>
              <a:t>والمصادقة </a:t>
            </a:r>
            <a:r>
              <a:rPr lang="ar-SA" sz="1600" dirty="0" smtClean="0">
                <a:solidFill>
                  <a:schemeClr val="tx1"/>
                </a:solidFill>
                <a:latin typeface="Simplified Arabic" panose="02020603050405020304" pitchFamily="18" charset="-78"/>
                <a:cs typeface="Simplified Arabic" panose="02020603050405020304" pitchFamily="18" charset="-78"/>
              </a:rPr>
              <a:t>عليها.</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التوجيه </a:t>
            </a:r>
            <a:r>
              <a:rPr lang="ar-SA" sz="1600" dirty="0">
                <a:solidFill>
                  <a:schemeClr val="tx1"/>
                </a:solidFill>
                <a:latin typeface="Simplified Arabic" panose="02020603050405020304" pitchFamily="18" charset="-78"/>
                <a:cs typeface="Simplified Arabic" panose="02020603050405020304" pitchFamily="18" charset="-78"/>
              </a:rPr>
              <a:t>والرقابة </a:t>
            </a:r>
            <a:r>
              <a:rPr lang="ar-SA" sz="1600" dirty="0" smtClean="0">
                <a:solidFill>
                  <a:schemeClr val="tx1"/>
                </a:solidFill>
                <a:latin typeface="Simplified Arabic" panose="02020603050405020304" pitchFamily="18" charset="-78"/>
                <a:cs typeface="Simplified Arabic" panose="02020603050405020304" pitchFamily="18" charset="-78"/>
              </a:rPr>
              <a:t>والإشراف المالي والإداري.</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تقديم المعلومات اللازمة لعمل البلدية.</a:t>
            </a:r>
          </a:p>
        </p:txBody>
      </p:sp>
    </p:spTree>
    <p:extLst>
      <p:ext uri="{BB962C8B-B14F-4D97-AF65-F5344CB8AC3E}">
        <p14:creationId xmlns:p14="http://schemas.microsoft.com/office/powerpoint/2010/main" xmlns="" val="15721362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vert="horz" lIns="91440" tIns="45720" rIns="91440" bIns="45720" rtlCol="0" anchor="b">
            <a:noAutofit/>
          </a:bodyPr>
          <a:lstStyle/>
          <a:p>
            <a:r>
              <a:rPr lang="ar-SA" i="0" dirty="0"/>
              <a:t>طبيعة العلاقة بين مزودي الخدمات والبلدية</a:t>
            </a:r>
            <a:endParaRPr lang="en-US" i="0" dirty="0"/>
          </a:p>
        </p:txBody>
      </p:sp>
      <p:sp>
        <p:nvSpPr>
          <p:cNvPr id="11" name="Rectangle 10"/>
          <p:cNvSpPr/>
          <p:nvPr/>
        </p:nvSpPr>
        <p:spPr>
          <a:xfrm>
            <a:off x="605106" y="1371600"/>
            <a:ext cx="8153400" cy="480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rtl="1">
              <a:spcBef>
                <a:spcPts val="1200"/>
              </a:spcBef>
              <a:spcAft>
                <a:spcPts val="1200"/>
              </a:spcAft>
              <a:buFont typeface="Wingdings" panose="05000000000000000000" pitchFamily="2" charset="2"/>
              <a:buChar char="Ø"/>
            </a:pPr>
            <a:r>
              <a:rPr lang="ar-SA" sz="1600" b="1" dirty="0" smtClean="0">
                <a:solidFill>
                  <a:schemeClr val="tx1"/>
                </a:solidFill>
                <a:latin typeface="Simplified Arabic" panose="02020603050405020304" pitchFamily="18" charset="-78"/>
                <a:cs typeface="Simplified Arabic" panose="02020603050405020304" pitchFamily="18" charset="-78"/>
              </a:rPr>
              <a:t>أما فيما يتعلق بالأنشطة التي تتشارك المؤسسات بتنفيذها مع بلدية كفر راعي فقد كانت كما يلي:</a:t>
            </a:r>
          </a:p>
          <a:p>
            <a:pPr marL="342900" indent="-342900" algn="just" rtl="1">
              <a:spcBef>
                <a:spcPts val="1200"/>
              </a:spcBef>
              <a:buFont typeface="+mj-lt"/>
              <a:buAutoNum type="arabicPeriod"/>
            </a:pPr>
            <a:r>
              <a:rPr lang="ar-SA" sz="1600" dirty="0">
                <a:solidFill>
                  <a:schemeClr val="tx1"/>
                </a:solidFill>
                <a:latin typeface="Simplified Arabic" panose="02020603050405020304" pitchFamily="18" charset="-78"/>
                <a:cs typeface="Simplified Arabic" panose="02020603050405020304" pitchFamily="18" charset="-78"/>
              </a:rPr>
              <a:t>الدورات </a:t>
            </a:r>
            <a:r>
              <a:rPr lang="ar-SA" sz="1600" dirty="0" smtClean="0">
                <a:solidFill>
                  <a:schemeClr val="tx1"/>
                </a:solidFill>
                <a:latin typeface="Simplified Arabic" panose="02020603050405020304" pitchFamily="18" charset="-78"/>
                <a:cs typeface="Simplified Arabic" panose="02020603050405020304" pitchFamily="18" charset="-78"/>
              </a:rPr>
              <a:t>الإرشادية والتدريبية وورش العمل والحملات التوعوية.</a:t>
            </a:r>
          </a:p>
          <a:p>
            <a:pPr marL="342900" indent="-342900" algn="just" rtl="1">
              <a:spcBef>
                <a:spcPts val="1200"/>
              </a:spcBef>
              <a:buFont typeface="+mj-lt"/>
              <a:buAutoNum type="arabicPeriod"/>
            </a:pPr>
            <a:r>
              <a:rPr lang="ar-SA" sz="1600" dirty="0">
                <a:solidFill>
                  <a:schemeClr val="tx1"/>
                </a:solidFill>
                <a:latin typeface="Simplified Arabic" panose="02020603050405020304" pitchFamily="18" charset="-78"/>
                <a:cs typeface="Simplified Arabic" panose="02020603050405020304" pitchFamily="18" charset="-78"/>
              </a:rPr>
              <a:t>تنفيذ المشاريع الاستراتيجية مثل شق الطرق الزراعية واستصلاح </a:t>
            </a:r>
            <a:r>
              <a:rPr lang="ar-SA" sz="1600" dirty="0" smtClean="0">
                <a:solidFill>
                  <a:schemeClr val="tx1"/>
                </a:solidFill>
                <a:latin typeface="Simplified Arabic" panose="02020603050405020304" pitchFamily="18" charset="-78"/>
                <a:cs typeface="Simplified Arabic" panose="02020603050405020304" pitchFamily="18" charset="-78"/>
              </a:rPr>
              <a:t>الأراضي.</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الإشراف </a:t>
            </a:r>
            <a:r>
              <a:rPr lang="ar-SA" sz="1600" dirty="0">
                <a:solidFill>
                  <a:schemeClr val="tx1"/>
                </a:solidFill>
                <a:latin typeface="Simplified Arabic" panose="02020603050405020304" pitchFamily="18" charset="-78"/>
                <a:cs typeface="Simplified Arabic" panose="02020603050405020304" pitchFamily="18" charset="-78"/>
              </a:rPr>
              <a:t>على </a:t>
            </a:r>
            <a:r>
              <a:rPr lang="ar-SA" sz="1600" dirty="0" smtClean="0">
                <a:solidFill>
                  <a:schemeClr val="tx1"/>
                </a:solidFill>
                <a:latin typeface="Simplified Arabic" panose="02020603050405020304" pitchFamily="18" charset="-78"/>
                <a:cs typeface="Simplified Arabic" panose="02020603050405020304" pitchFamily="18" charset="-78"/>
              </a:rPr>
              <a:t>المتنزه </a:t>
            </a:r>
            <a:r>
              <a:rPr lang="ar-SA" sz="1600" dirty="0">
                <a:solidFill>
                  <a:schemeClr val="tx1"/>
                </a:solidFill>
                <a:latin typeface="Simplified Arabic" panose="02020603050405020304" pitchFamily="18" charset="-78"/>
                <a:cs typeface="Simplified Arabic" panose="02020603050405020304" pitchFamily="18" charset="-78"/>
              </a:rPr>
              <a:t>العام في كفر </a:t>
            </a:r>
            <a:r>
              <a:rPr lang="ar-SA" sz="1600" dirty="0" smtClean="0">
                <a:solidFill>
                  <a:schemeClr val="tx1"/>
                </a:solidFill>
                <a:latin typeface="Simplified Arabic" panose="02020603050405020304" pitchFamily="18" charset="-78"/>
                <a:cs typeface="Simplified Arabic" panose="02020603050405020304" pitchFamily="18" charset="-78"/>
              </a:rPr>
              <a:t>راعي.</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إعداد الخطة الاستراتيجية لكفر راعي.</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الرقابة على المنتجات الصناعية.</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تبادل المعلومات.</a:t>
            </a:r>
          </a:p>
          <a:p>
            <a:pPr marL="342900" indent="-342900" algn="just" rtl="1">
              <a:spcBef>
                <a:spcPts val="1200"/>
              </a:spcBef>
              <a:buFont typeface="+mj-lt"/>
              <a:buAutoNum type="arabicPeriod"/>
            </a:pPr>
            <a:endParaRPr lang="ar-SA" sz="1600" dirty="0" smtClean="0">
              <a:solidFill>
                <a:schemeClr val="tx1"/>
              </a:solidFill>
              <a:latin typeface="Simplified Arabic" panose="02020603050405020304" pitchFamily="18" charset="-78"/>
              <a:cs typeface="Simplified Arabic" panose="02020603050405020304" pitchFamily="18" charset="-78"/>
            </a:endParaRPr>
          </a:p>
          <a:p>
            <a:pPr marL="342900" indent="-342900" algn="just" rtl="1">
              <a:spcBef>
                <a:spcPts val="1200"/>
              </a:spcBef>
              <a:buFont typeface="+mj-lt"/>
              <a:buAutoNum type="arabicPeriod"/>
            </a:pPr>
            <a:endParaRPr lang="ar-SA" sz="1600" dirty="0" smtClean="0">
              <a:solidFill>
                <a:schemeClr val="tx1"/>
              </a:solidFill>
              <a:latin typeface="Simplified Arabic" panose="02020603050405020304" pitchFamily="18" charset="-78"/>
              <a:cs typeface="Simplified Arabic" panose="02020603050405020304" pitchFamily="18" charset="-78"/>
            </a:endParaRPr>
          </a:p>
          <a:p>
            <a:pPr marL="342900" indent="-342900" algn="just" rtl="1">
              <a:buFont typeface="+mj-lt"/>
              <a:buAutoNum type="arabicPeriod"/>
            </a:pPr>
            <a:endParaRPr lang="ar-SA" sz="1600" dirty="0" smtClean="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36196140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vert="horz" lIns="91440" tIns="45720" rIns="91440" bIns="45720" rtlCol="0" anchor="b">
            <a:noAutofit/>
          </a:bodyPr>
          <a:lstStyle/>
          <a:p>
            <a:r>
              <a:rPr lang="ar-SA" i="0" dirty="0"/>
              <a:t>طبيعة العلاقة بين مزودي الخدمات والبلدية</a:t>
            </a:r>
            <a:endParaRPr lang="en-US" i="0" dirty="0"/>
          </a:p>
        </p:txBody>
      </p:sp>
      <p:sp>
        <p:nvSpPr>
          <p:cNvPr id="9" name="Rectangle 8"/>
          <p:cNvSpPr/>
          <p:nvPr/>
        </p:nvSpPr>
        <p:spPr>
          <a:xfrm>
            <a:off x="457201" y="1295400"/>
            <a:ext cx="8077200" cy="274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rtl="1">
              <a:spcBef>
                <a:spcPts val="600"/>
              </a:spcBef>
              <a:spcAft>
                <a:spcPts val="600"/>
              </a:spcAft>
              <a:buFont typeface="Wingdings" panose="05000000000000000000" pitchFamily="2" charset="2"/>
              <a:buChar char="Ø"/>
            </a:pPr>
            <a:r>
              <a:rPr lang="ar-SA" sz="1600" b="1" dirty="0" smtClean="0">
                <a:solidFill>
                  <a:schemeClr val="tx1"/>
                </a:solidFill>
                <a:latin typeface="Simplified Arabic" panose="02020603050405020304" pitchFamily="18" charset="-78"/>
                <a:cs typeface="Simplified Arabic" panose="02020603050405020304" pitchFamily="18" charset="-78"/>
              </a:rPr>
              <a:t>وفيما يتعلق بأهم الخدمات المستقبلية التي ترى المؤسسات أن على بلدية كفر راعي تقديمها فقد كانت على النحو التالي:</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توفير </a:t>
            </a:r>
            <a:r>
              <a:rPr lang="ar-SA" sz="1600" dirty="0">
                <a:solidFill>
                  <a:schemeClr val="tx1"/>
                </a:solidFill>
                <a:latin typeface="Simplified Arabic" panose="02020603050405020304" pitchFamily="18" charset="-78"/>
                <a:cs typeface="Simplified Arabic" panose="02020603050405020304" pitchFamily="18" charset="-78"/>
              </a:rPr>
              <a:t>مقرات ملائمة ومناسبة للجمعيات</a:t>
            </a:r>
            <a:r>
              <a:rPr lang="ar-SA" sz="1600" dirty="0" smtClean="0">
                <a:solidFill>
                  <a:schemeClr val="tx1"/>
                </a:solidFill>
                <a:latin typeface="Simplified Arabic" panose="02020603050405020304" pitchFamily="18" charset="-78"/>
                <a:cs typeface="Simplified Arabic" panose="02020603050405020304" pitchFamily="18" charset="-78"/>
              </a:rPr>
              <a:t>.</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إقامة </a:t>
            </a:r>
            <a:r>
              <a:rPr lang="ar-SA" sz="1600" dirty="0">
                <a:solidFill>
                  <a:schemeClr val="tx1"/>
                </a:solidFill>
                <a:latin typeface="Simplified Arabic" panose="02020603050405020304" pitchFamily="18" charset="-78"/>
                <a:cs typeface="Simplified Arabic" panose="02020603050405020304" pitchFamily="18" charset="-78"/>
              </a:rPr>
              <a:t>معارض للمنتجات في كفر </a:t>
            </a:r>
            <a:r>
              <a:rPr lang="ar-SA" sz="1600" dirty="0" smtClean="0">
                <a:solidFill>
                  <a:schemeClr val="tx1"/>
                </a:solidFill>
                <a:latin typeface="Simplified Arabic" panose="02020603050405020304" pitchFamily="18" charset="-78"/>
                <a:cs typeface="Simplified Arabic" panose="02020603050405020304" pitchFamily="18" charset="-78"/>
              </a:rPr>
              <a:t>راعي.</a:t>
            </a:r>
          </a:p>
          <a:p>
            <a:pPr marL="342900" indent="-342900" algn="just" rtl="1">
              <a:spcBef>
                <a:spcPts val="1200"/>
              </a:spcBef>
              <a:buFont typeface="+mj-lt"/>
              <a:buAutoNum type="arabicPeriod"/>
            </a:pPr>
            <a:r>
              <a:rPr lang="ar-SA" sz="1600" dirty="0">
                <a:solidFill>
                  <a:schemeClr val="tx1"/>
                </a:solidFill>
                <a:latin typeface="Simplified Arabic" panose="02020603050405020304" pitchFamily="18" charset="-78"/>
                <a:cs typeface="Simplified Arabic" panose="02020603050405020304" pitchFamily="18" charset="-78"/>
              </a:rPr>
              <a:t>ا</a:t>
            </a:r>
            <a:r>
              <a:rPr lang="ar-SA" sz="1600" dirty="0" smtClean="0">
                <a:solidFill>
                  <a:schemeClr val="tx1"/>
                </a:solidFill>
                <a:latin typeface="Simplified Arabic" panose="02020603050405020304" pitchFamily="18" charset="-78"/>
                <a:cs typeface="Simplified Arabic" panose="02020603050405020304" pitchFamily="18" charset="-78"/>
              </a:rPr>
              <a:t>لحملات التوعوية في المجالات المختلفة.</a:t>
            </a:r>
          </a:p>
          <a:p>
            <a:pPr marL="342900" indent="-342900" algn="just" rtl="1">
              <a:spcBef>
                <a:spcPts val="1200"/>
              </a:spcBef>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الدورات </a:t>
            </a:r>
            <a:r>
              <a:rPr lang="ar-SA" sz="1600" dirty="0">
                <a:solidFill>
                  <a:schemeClr val="tx1"/>
                </a:solidFill>
                <a:latin typeface="Simplified Arabic" panose="02020603050405020304" pitchFamily="18" charset="-78"/>
                <a:cs typeface="Simplified Arabic" panose="02020603050405020304" pitchFamily="18" charset="-78"/>
              </a:rPr>
              <a:t>التدريبية للمشاريع الصغيرة </a:t>
            </a:r>
            <a:r>
              <a:rPr lang="ar-SA" sz="1600" dirty="0" smtClean="0">
                <a:solidFill>
                  <a:schemeClr val="tx1"/>
                </a:solidFill>
                <a:latin typeface="Simplified Arabic" panose="02020603050405020304" pitchFamily="18" charset="-78"/>
                <a:cs typeface="Simplified Arabic" panose="02020603050405020304" pitchFamily="18" charset="-78"/>
              </a:rPr>
              <a:t>والمتوسطة.</a:t>
            </a:r>
            <a:endParaRPr lang="ar-SA" sz="16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28505225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vert="horz" lIns="91440" tIns="45720" rIns="91440" bIns="45720" rtlCol="0" anchor="b">
            <a:noAutofit/>
          </a:bodyPr>
          <a:lstStyle/>
          <a:p>
            <a:r>
              <a:rPr lang="ar-SA" i="0" dirty="0"/>
              <a:t>طبيعة العلاقة بين مزودي الخدمات والبلدية</a:t>
            </a:r>
            <a:endParaRPr lang="en-US" i="0" dirty="0"/>
          </a:p>
        </p:txBody>
      </p:sp>
      <p:sp>
        <p:nvSpPr>
          <p:cNvPr id="10" name="Rectangle 9"/>
          <p:cNvSpPr/>
          <p:nvPr/>
        </p:nvSpPr>
        <p:spPr>
          <a:xfrm>
            <a:off x="656497" y="4143869"/>
            <a:ext cx="8077200" cy="190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rtl="1">
              <a:spcBef>
                <a:spcPts val="600"/>
              </a:spcBef>
              <a:spcAft>
                <a:spcPts val="600"/>
              </a:spcAft>
              <a:buFont typeface="Wingdings" panose="05000000000000000000" pitchFamily="2" charset="2"/>
              <a:buChar char="Ø"/>
            </a:pPr>
            <a:endParaRPr lang="ar-SA" sz="1600" dirty="0" smtClean="0">
              <a:solidFill>
                <a:schemeClr val="tx1"/>
              </a:solidFill>
              <a:latin typeface="Simplified Arabic" panose="02020603050405020304" pitchFamily="18" charset="-78"/>
              <a:cs typeface="Simplified Arabic" panose="02020603050405020304" pitchFamily="18" charset="-78"/>
            </a:endParaRPr>
          </a:p>
        </p:txBody>
      </p:sp>
      <p:sp>
        <p:nvSpPr>
          <p:cNvPr id="12" name="Rectangle 11"/>
          <p:cNvSpPr/>
          <p:nvPr/>
        </p:nvSpPr>
        <p:spPr>
          <a:xfrm>
            <a:off x="656497" y="4816394"/>
            <a:ext cx="8077200" cy="12324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just" rtl="1">
              <a:spcBef>
                <a:spcPts val="600"/>
              </a:spcBef>
              <a:spcAft>
                <a:spcPts val="600"/>
              </a:spcAft>
              <a:buFont typeface="Wingdings" panose="05000000000000000000" pitchFamily="2" charset="2"/>
              <a:buChar char="Ø"/>
            </a:pPr>
            <a:r>
              <a:rPr lang="ar-SA" sz="1600" b="1" dirty="0" smtClean="0">
                <a:solidFill>
                  <a:schemeClr val="tx1"/>
                </a:solidFill>
                <a:latin typeface="Simplified Arabic" panose="02020603050405020304" pitchFamily="18" charset="-78"/>
                <a:cs typeface="Simplified Arabic" panose="02020603050405020304" pitchFamily="18" charset="-78"/>
              </a:rPr>
              <a:t>أكدت مؤسسة واحدة فقط على عدم قابليتها للالتزام بشراكة دائمة مع بلدية كفر راعي للسبب التالي:</a:t>
            </a:r>
          </a:p>
          <a:p>
            <a:pPr marL="342900" indent="-342900" algn="just" rtl="1">
              <a:spcBef>
                <a:spcPts val="600"/>
              </a:spcBef>
              <a:spcAft>
                <a:spcPts val="600"/>
              </a:spcAft>
              <a:buAutoNum type="arabicPeriod"/>
            </a:pPr>
            <a:r>
              <a:rPr lang="ar-SA" sz="1600" dirty="0">
                <a:solidFill>
                  <a:schemeClr val="tx1"/>
                </a:solidFill>
                <a:latin typeface="Simplified Arabic" panose="02020603050405020304" pitchFamily="18" charset="-78"/>
                <a:cs typeface="Simplified Arabic" panose="02020603050405020304" pitchFamily="18" charset="-78"/>
              </a:rPr>
              <a:t>يجب على </a:t>
            </a:r>
            <a:r>
              <a:rPr lang="ar-SA" sz="1600" dirty="0" smtClean="0">
                <a:solidFill>
                  <a:schemeClr val="tx1"/>
                </a:solidFill>
                <a:latin typeface="Simplified Arabic" panose="02020603050405020304" pitchFamily="18" charset="-78"/>
                <a:cs typeface="Simplified Arabic" panose="02020603050405020304" pitchFamily="18" charset="-78"/>
              </a:rPr>
              <a:t>المؤسسة أن </a:t>
            </a:r>
            <a:r>
              <a:rPr lang="ar-SA" sz="1600" dirty="0">
                <a:solidFill>
                  <a:schemeClr val="tx1"/>
                </a:solidFill>
                <a:latin typeface="Simplified Arabic" panose="02020603050405020304" pitchFamily="18" charset="-78"/>
                <a:cs typeface="Simplified Arabic" panose="02020603050405020304" pitchFamily="18" charset="-78"/>
              </a:rPr>
              <a:t>تتفاعل بشكل مباشر مع </a:t>
            </a:r>
            <a:r>
              <a:rPr lang="ar-SA" sz="1600" dirty="0" smtClean="0">
                <a:solidFill>
                  <a:schemeClr val="tx1"/>
                </a:solidFill>
                <a:latin typeface="Simplified Arabic" panose="02020603050405020304" pitchFamily="18" charset="-78"/>
                <a:cs typeface="Simplified Arabic" panose="02020603050405020304" pitchFamily="18" charset="-78"/>
              </a:rPr>
              <a:t>المزارع والمستفيدين </a:t>
            </a:r>
            <a:r>
              <a:rPr lang="ar-SA" sz="1600" dirty="0">
                <a:solidFill>
                  <a:schemeClr val="tx1"/>
                </a:solidFill>
                <a:latin typeface="Simplified Arabic" panose="02020603050405020304" pitchFamily="18" charset="-78"/>
                <a:cs typeface="Simplified Arabic" panose="02020603050405020304" pitchFamily="18" charset="-78"/>
              </a:rPr>
              <a:t>دون </a:t>
            </a:r>
            <a:r>
              <a:rPr lang="ar-SA" sz="1600" dirty="0" smtClean="0">
                <a:solidFill>
                  <a:schemeClr val="tx1"/>
                </a:solidFill>
                <a:latin typeface="Simplified Arabic" panose="02020603050405020304" pitchFamily="18" charset="-78"/>
                <a:cs typeface="Simplified Arabic" panose="02020603050405020304" pitchFamily="18" charset="-78"/>
              </a:rPr>
              <a:t>وسيط أو شراكة. </a:t>
            </a:r>
          </a:p>
        </p:txBody>
      </p:sp>
      <p:graphicFrame>
        <p:nvGraphicFramePr>
          <p:cNvPr id="13" name="Chart 12"/>
          <p:cNvGraphicFramePr>
            <a:graphicFrameLocks/>
          </p:cNvGraphicFramePr>
          <p:nvPr>
            <p:extLst>
              <p:ext uri="{D42A27DB-BD31-4B8C-83A1-F6EECF244321}">
                <p14:modId xmlns:p14="http://schemas.microsoft.com/office/powerpoint/2010/main" xmlns="" val="2779966609"/>
              </p:ext>
            </p:extLst>
          </p:nvPr>
        </p:nvGraphicFramePr>
        <p:xfrm>
          <a:off x="2209800" y="1574479"/>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0024585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vert="horz" lIns="91440" tIns="45720" rIns="91440" bIns="45720" rtlCol="0" anchor="b">
            <a:noAutofit/>
          </a:bodyPr>
          <a:lstStyle/>
          <a:p>
            <a:r>
              <a:rPr lang="ar-SA" i="0" dirty="0"/>
              <a:t>طبيعة العلاقة بين مزودي الخدمات والبلدية</a:t>
            </a:r>
            <a:endParaRPr lang="en-US" i="0" dirty="0"/>
          </a:p>
        </p:txBody>
      </p:sp>
      <p:sp>
        <p:nvSpPr>
          <p:cNvPr id="10" name="Rectangle 9"/>
          <p:cNvSpPr/>
          <p:nvPr/>
        </p:nvSpPr>
        <p:spPr>
          <a:xfrm>
            <a:off x="609600" y="1371600"/>
            <a:ext cx="8077200" cy="426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rtl="1">
              <a:spcBef>
                <a:spcPts val="600"/>
              </a:spcBef>
              <a:spcAft>
                <a:spcPts val="600"/>
              </a:spcAft>
              <a:buFont typeface="Wingdings" panose="05000000000000000000" pitchFamily="2" charset="2"/>
              <a:buChar char="Ø"/>
            </a:pPr>
            <a:r>
              <a:rPr lang="ar-SA" sz="1600" b="1" dirty="0" smtClean="0">
                <a:solidFill>
                  <a:schemeClr val="tx1"/>
                </a:solidFill>
                <a:latin typeface="Simplified Arabic" panose="02020603050405020304" pitchFamily="18" charset="-78"/>
                <a:cs typeface="Simplified Arabic" panose="02020603050405020304" pitchFamily="18" charset="-78"/>
              </a:rPr>
              <a:t>أكدت معظم المؤسسات (91%) على قابليتها للالتزام بشراكة دائمة مع بلدية كفر راعي في سبيل دعم الاقتصاد المحلي من خلال عدة جوانب وكان أبرزها:</a:t>
            </a:r>
          </a:p>
          <a:p>
            <a:pPr algn="just" rtl="1">
              <a:spcBef>
                <a:spcPts val="600"/>
              </a:spcBef>
              <a:spcAft>
                <a:spcPts val="600"/>
              </a:spcAft>
            </a:pPr>
            <a:endParaRPr lang="ar-SA" sz="1600" b="1" dirty="0" smtClean="0">
              <a:solidFill>
                <a:schemeClr val="tx1"/>
              </a:solidFill>
              <a:latin typeface="Simplified Arabic" panose="02020603050405020304" pitchFamily="18" charset="-78"/>
              <a:cs typeface="Simplified Arabic" panose="02020603050405020304" pitchFamily="18" charset="-78"/>
            </a:endParaRPr>
          </a:p>
          <a:p>
            <a:pPr marL="342900" indent="-342900" algn="just" rtl="1">
              <a:spcBef>
                <a:spcPts val="600"/>
              </a:spcBef>
              <a:spcAft>
                <a:spcPts val="600"/>
              </a:spcAft>
              <a:buAutoNum type="arabicPeriod"/>
            </a:pPr>
            <a:r>
              <a:rPr lang="ar-SA" sz="1600" dirty="0">
                <a:solidFill>
                  <a:schemeClr val="tx1"/>
                </a:solidFill>
                <a:latin typeface="Simplified Arabic" panose="02020603050405020304" pitchFamily="18" charset="-78"/>
                <a:cs typeface="Simplified Arabic" panose="02020603050405020304" pitchFamily="18" charset="-78"/>
              </a:rPr>
              <a:t>توفير مشاريع صغيرة مدرة </a:t>
            </a:r>
            <a:r>
              <a:rPr lang="ar-SA" sz="1600" dirty="0" smtClean="0">
                <a:solidFill>
                  <a:schemeClr val="tx1"/>
                </a:solidFill>
                <a:latin typeface="Simplified Arabic" panose="02020603050405020304" pitchFamily="18" charset="-78"/>
                <a:cs typeface="Simplified Arabic" panose="02020603050405020304" pitchFamily="18" charset="-78"/>
              </a:rPr>
              <a:t>للدخل.</a:t>
            </a:r>
          </a:p>
          <a:p>
            <a:pPr marL="342900" indent="-342900" algn="just" rtl="1">
              <a:spcBef>
                <a:spcPts val="600"/>
              </a:spcBef>
              <a:spcAft>
                <a:spcPts val="600"/>
              </a:spcAf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إقامة </a:t>
            </a:r>
            <a:r>
              <a:rPr lang="ar-SA" sz="1600" dirty="0">
                <a:solidFill>
                  <a:schemeClr val="tx1"/>
                </a:solidFill>
                <a:latin typeface="Simplified Arabic" panose="02020603050405020304" pitchFamily="18" charset="-78"/>
                <a:cs typeface="Simplified Arabic" panose="02020603050405020304" pitchFamily="18" charset="-78"/>
              </a:rPr>
              <a:t>معارض للمنتجات في بلدة كفر </a:t>
            </a:r>
            <a:r>
              <a:rPr lang="ar-SA" sz="1600" dirty="0" smtClean="0">
                <a:solidFill>
                  <a:schemeClr val="tx1"/>
                </a:solidFill>
                <a:latin typeface="Simplified Arabic" panose="02020603050405020304" pitchFamily="18" charset="-78"/>
                <a:cs typeface="Simplified Arabic" panose="02020603050405020304" pitchFamily="18" charset="-78"/>
              </a:rPr>
              <a:t>راعي.</a:t>
            </a:r>
          </a:p>
          <a:p>
            <a:pPr marL="342900" indent="-342900" algn="just" rtl="1">
              <a:spcBef>
                <a:spcPts val="600"/>
              </a:spcBef>
              <a:spcAft>
                <a:spcPts val="600"/>
              </a:spcAf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البحث </a:t>
            </a:r>
            <a:r>
              <a:rPr lang="ar-SA" sz="1600" dirty="0">
                <a:solidFill>
                  <a:schemeClr val="tx1"/>
                </a:solidFill>
                <a:latin typeface="Simplified Arabic" panose="02020603050405020304" pitchFamily="18" charset="-78"/>
                <a:cs typeface="Simplified Arabic" panose="02020603050405020304" pitchFamily="18" charset="-78"/>
              </a:rPr>
              <a:t>عن مصادر تمويل للبنى التحتية للمناطق </a:t>
            </a:r>
            <a:r>
              <a:rPr lang="ar-SA" sz="1600" dirty="0" smtClean="0">
                <a:solidFill>
                  <a:schemeClr val="tx1"/>
                </a:solidFill>
                <a:latin typeface="Simplified Arabic" panose="02020603050405020304" pitchFamily="18" charset="-78"/>
                <a:cs typeface="Simplified Arabic" panose="02020603050405020304" pitchFamily="18" charset="-78"/>
              </a:rPr>
              <a:t>الصناعية.</a:t>
            </a:r>
          </a:p>
          <a:p>
            <a:pPr marL="342900" indent="-342900" algn="just" rtl="1">
              <a:spcBef>
                <a:spcPts val="600"/>
              </a:spcBef>
              <a:spcAft>
                <a:spcPts val="600"/>
              </a:spcAf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الندوات والحملات التوعوية.</a:t>
            </a:r>
          </a:p>
        </p:txBody>
      </p:sp>
    </p:spTree>
    <p:extLst>
      <p:ext uri="{BB962C8B-B14F-4D97-AF65-F5344CB8AC3E}">
        <p14:creationId xmlns:p14="http://schemas.microsoft.com/office/powerpoint/2010/main" xmlns="" val="14665520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طبيعة العلاقة بين مزودي الخدمات والبلدية</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1670877532"/>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5179447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طبيعة العلاقة بين مزودي الخدمات والبلدية</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4012426332"/>
              </p:ext>
            </p:extLst>
          </p:nvPr>
        </p:nvGraphicFramePr>
        <p:xfrm>
          <a:off x="1447800" y="2133600"/>
          <a:ext cx="63246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2278990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9" name="Subtitle 1"/>
          <p:cNvSpPr>
            <a:spLocks noGrp="1"/>
          </p:cNvSpPr>
          <p:nvPr>
            <p:ph type="subTitle" idx="1"/>
          </p:nvPr>
        </p:nvSpPr>
        <p:spPr>
          <a:noFill/>
        </p:spPr>
        <p:txBody>
          <a:bodyPr anchor="b">
            <a:noAutofit/>
          </a:bodyPr>
          <a:lstStyle/>
          <a:p>
            <a:r>
              <a:rPr lang="ar-SA" i="0" dirty="0"/>
              <a:t>طبيعة العلاقة بين مزودي الخدمات والبلدية</a:t>
            </a:r>
            <a:endParaRPr lang="en-US" i="0" dirty="0"/>
          </a:p>
        </p:txBody>
      </p:sp>
      <p:graphicFrame>
        <p:nvGraphicFramePr>
          <p:cNvPr id="10" name="Chart 9"/>
          <p:cNvGraphicFramePr>
            <a:graphicFrameLocks/>
          </p:cNvGraphicFramePr>
          <p:nvPr>
            <p:extLst>
              <p:ext uri="{D42A27DB-BD31-4B8C-83A1-F6EECF244321}">
                <p14:modId xmlns:p14="http://schemas.microsoft.com/office/powerpoint/2010/main" xmlns="" val="1821029773"/>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356013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9" name="Subtitle 1"/>
          <p:cNvSpPr>
            <a:spLocks noGrp="1"/>
          </p:cNvSpPr>
          <p:nvPr>
            <p:ph type="subTitle" idx="1"/>
          </p:nvPr>
        </p:nvSpPr>
        <p:spPr>
          <a:noFill/>
        </p:spPr>
        <p:txBody>
          <a:bodyPr anchor="b">
            <a:noAutofit/>
          </a:bodyPr>
          <a:lstStyle/>
          <a:p>
            <a:r>
              <a:rPr lang="ar-SA" i="0" dirty="0"/>
              <a:t>طبيعة العلاقة بين مزودي الخدمات والبلدية</a:t>
            </a:r>
            <a:endParaRPr lang="en-US" i="0" dirty="0"/>
          </a:p>
        </p:txBody>
      </p:sp>
      <p:graphicFrame>
        <p:nvGraphicFramePr>
          <p:cNvPr id="10" name="Chart 9"/>
          <p:cNvGraphicFramePr>
            <a:graphicFrameLocks/>
          </p:cNvGraphicFramePr>
          <p:nvPr>
            <p:extLst>
              <p:ext uri="{D42A27DB-BD31-4B8C-83A1-F6EECF244321}">
                <p14:modId xmlns:p14="http://schemas.microsoft.com/office/powerpoint/2010/main" xmlns="" val="834974694"/>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415455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عامة حول مزودي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3798717256"/>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8763236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anchor="b">
            <a:noAutofit/>
          </a:bodyPr>
          <a:lstStyle/>
          <a:p>
            <a:r>
              <a:rPr lang="ar-SA" i="0" dirty="0"/>
              <a:t>طبيعة العلاقة بين مزودي الخدمات والبلدية</a:t>
            </a:r>
            <a:endParaRPr lang="en-US" i="0" dirty="0"/>
          </a:p>
        </p:txBody>
      </p:sp>
      <p:graphicFrame>
        <p:nvGraphicFramePr>
          <p:cNvPr id="9" name="Chart 8"/>
          <p:cNvGraphicFramePr>
            <a:graphicFrameLocks/>
          </p:cNvGraphicFramePr>
          <p:nvPr>
            <p:extLst>
              <p:ext uri="{D42A27DB-BD31-4B8C-83A1-F6EECF244321}">
                <p14:modId xmlns:p14="http://schemas.microsoft.com/office/powerpoint/2010/main" xmlns="" val="4176447888"/>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2905108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المعيقات والصعوبات التي تواجه </a:t>
            </a:r>
            <a:r>
              <a:rPr lang="ar-SA" i="0" dirty="0" smtClean="0"/>
              <a:t>مزودي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9" name="TextBox 8"/>
          <p:cNvSpPr txBox="1"/>
          <p:nvPr/>
        </p:nvSpPr>
        <p:spPr>
          <a:xfrm>
            <a:off x="4724400" y="1354723"/>
            <a:ext cx="4074237" cy="338554"/>
          </a:xfrm>
          <a:prstGeom prst="rect">
            <a:avLst/>
          </a:prstGeom>
          <a:solidFill>
            <a:schemeClr val="tx2">
              <a:lumMod val="60000"/>
              <a:lumOff val="40000"/>
            </a:schemeClr>
          </a:solidFill>
          <a:ln>
            <a:solidFill>
              <a:schemeClr val="tx2">
                <a:lumMod val="60000"/>
                <a:lumOff val="40000"/>
              </a:schemeClr>
            </a:solidFill>
          </a:ln>
        </p:spPr>
        <p:style>
          <a:lnRef idx="1">
            <a:schemeClr val="accent6"/>
          </a:lnRef>
          <a:fillRef idx="2">
            <a:schemeClr val="accent6"/>
          </a:fillRef>
          <a:effectRef idx="1">
            <a:schemeClr val="accent6"/>
          </a:effectRef>
          <a:fontRef idx="minor">
            <a:schemeClr val="dk1"/>
          </a:fontRef>
        </p:style>
        <p:txBody>
          <a:bodyPr wrap="square" rtlCol="0" anchor="ctr">
            <a:spAutoFit/>
          </a:bodyPr>
          <a:lstStyle/>
          <a:p>
            <a:pPr algn="ctr"/>
            <a:r>
              <a:rPr lang="ar-SA" sz="1600" b="1" dirty="0" smtClean="0">
                <a:solidFill>
                  <a:schemeClr val="bg1"/>
                </a:solidFill>
                <a:latin typeface="Simplified Arabic" panose="02020603050405020304" pitchFamily="18" charset="-78"/>
                <a:cs typeface="Simplified Arabic" panose="02020603050405020304" pitchFamily="18" charset="-78"/>
              </a:rPr>
              <a:t>المعيقات والصعوبات بشكل عام</a:t>
            </a:r>
            <a:endParaRPr lang="en-US" sz="1600" b="1" dirty="0">
              <a:solidFill>
                <a:schemeClr val="bg1"/>
              </a:solidFill>
              <a:latin typeface="Simplified Arabic" panose="02020603050405020304" pitchFamily="18" charset="-78"/>
              <a:cs typeface="Simplified Arabic" panose="02020603050405020304" pitchFamily="18" charset="-78"/>
            </a:endParaRPr>
          </a:p>
        </p:txBody>
      </p:sp>
      <p:sp>
        <p:nvSpPr>
          <p:cNvPr id="10" name="TextBox 9"/>
          <p:cNvSpPr txBox="1"/>
          <p:nvPr/>
        </p:nvSpPr>
        <p:spPr>
          <a:xfrm>
            <a:off x="354136" y="1354723"/>
            <a:ext cx="3989264" cy="338554"/>
          </a:xfrm>
          <a:prstGeom prst="rect">
            <a:avLst/>
          </a:prstGeom>
          <a:solidFill>
            <a:schemeClr val="tx2">
              <a:lumMod val="60000"/>
              <a:lumOff val="40000"/>
            </a:schemeClr>
          </a:solidFill>
          <a:ln>
            <a:solidFill>
              <a:schemeClr val="tx2">
                <a:lumMod val="60000"/>
                <a:lumOff val="40000"/>
              </a:schemeClr>
            </a:solidFill>
          </a:ln>
        </p:spPr>
        <p:style>
          <a:lnRef idx="1">
            <a:schemeClr val="accent6"/>
          </a:lnRef>
          <a:fillRef idx="2">
            <a:schemeClr val="accent6"/>
          </a:fillRef>
          <a:effectRef idx="1">
            <a:schemeClr val="accent6"/>
          </a:effectRef>
          <a:fontRef idx="minor">
            <a:schemeClr val="dk1"/>
          </a:fontRef>
        </p:style>
        <p:txBody>
          <a:bodyPr wrap="square" rtlCol="0" anchor="ctr">
            <a:spAutoFit/>
          </a:bodyPr>
          <a:lstStyle/>
          <a:p>
            <a:pPr algn="ctr"/>
            <a:r>
              <a:rPr lang="ar-SA" sz="1600" b="1" dirty="0" smtClean="0">
                <a:solidFill>
                  <a:schemeClr val="bg1"/>
                </a:solidFill>
                <a:latin typeface="Simplified Arabic" panose="02020603050405020304" pitchFamily="18" charset="-78"/>
                <a:cs typeface="Simplified Arabic" panose="02020603050405020304" pitchFamily="18" charset="-78"/>
              </a:rPr>
              <a:t>الحلول المقترحة</a:t>
            </a:r>
            <a:endParaRPr lang="en-US" sz="1600" b="1" dirty="0">
              <a:solidFill>
                <a:schemeClr val="bg1"/>
              </a:solidFill>
              <a:latin typeface="Simplified Arabic" panose="02020603050405020304" pitchFamily="18" charset="-78"/>
              <a:cs typeface="Simplified Arabic" panose="02020603050405020304" pitchFamily="18" charset="-78"/>
            </a:endParaRPr>
          </a:p>
        </p:txBody>
      </p:sp>
      <p:graphicFrame>
        <p:nvGraphicFramePr>
          <p:cNvPr id="11" name="Table 10"/>
          <p:cNvGraphicFramePr>
            <a:graphicFrameLocks noGrp="1"/>
          </p:cNvGraphicFramePr>
          <p:nvPr>
            <p:extLst>
              <p:ext uri="{D42A27DB-BD31-4B8C-83A1-F6EECF244321}">
                <p14:modId xmlns:p14="http://schemas.microsoft.com/office/powerpoint/2010/main" xmlns="" val="4025909258"/>
              </p:ext>
            </p:extLst>
          </p:nvPr>
        </p:nvGraphicFramePr>
        <p:xfrm>
          <a:off x="4724399" y="1828800"/>
          <a:ext cx="4074237" cy="4267200"/>
        </p:xfrm>
        <a:graphic>
          <a:graphicData uri="http://schemas.openxmlformats.org/drawingml/2006/table">
            <a:tbl>
              <a:tblPr rtl="1"/>
              <a:tblGrid>
                <a:gridCol w="4074237"/>
              </a:tblGrid>
              <a:tr h="4267200">
                <a:tc>
                  <a:txBody>
                    <a:bodyPr/>
                    <a:lstStyle/>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شح الموارد المالية</a:t>
                      </a:r>
                      <a:r>
                        <a:rPr lang="ar-SA" sz="1400" baseline="0" dirty="0" smtClean="0">
                          <a:latin typeface="Simplified Arabic" pitchFamily="18" charset="-78"/>
                          <a:cs typeface="Simplified Arabic" pitchFamily="18" charset="-78"/>
                        </a:rPr>
                        <a:t> والبشرية والأجهزة والمعدات اللازمة لتقديم الخدمات.</a:t>
                      </a:r>
                      <a:endParaRPr lang="ar-SA" sz="1400" dirty="0" smtClean="0">
                        <a:latin typeface="Simplified Arabic" pitchFamily="18" charset="-78"/>
                        <a:cs typeface="Simplified Arabic" pitchFamily="18" charset="-78"/>
                      </a:endParaRP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ضعف فهم المجتمع المحلي لدور العمل التعاوني.</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عدم ملاءمة المقر لعدد من المؤسسات.</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التداخل في الصلاحيات مع المؤسسات الأخرى.</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عدم توفر التمويل الكافي بما يتناسب مع معدل نمو القطاع الزراعي.</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ضعف العلاقة التكاملية ما بين مؤسسات المجتمع المحلي والمدني والمؤسسات الرسمية.</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ضعف</a:t>
                      </a:r>
                      <a:r>
                        <a:rPr lang="ar-SA" sz="1400" baseline="0" dirty="0" smtClean="0">
                          <a:latin typeface="Simplified Arabic" pitchFamily="18" charset="-78"/>
                          <a:cs typeface="Simplified Arabic" pitchFamily="18" charset="-78"/>
                        </a:rPr>
                        <a:t> </a:t>
                      </a:r>
                      <a:r>
                        <a:rPr lang="ar-SA" sz="1400" dirty="0" smtClean="0">
                          <a:latin typeface="Simplified Arabic" pitchFamily="18" charset="-78"/>
                          <a:cs typeface="Simplified Arabic" pitchFamily="18" charset="-78"/>
                        </a:rPr>
                        <a:t>البنية التحتية في محافظة جنين وعدم توفر مناطق صناعية مؤهلة.</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ضعف في تقديم الاستشارات للقطاع الخاص.</a:t>
                      </a:r>
                    </a:p>
                  </a:txBody>
                  <a:tcPr marL="68580" marR="68580" marT="0"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xmlns="" val="3275705144"/>
              </p:ext>
            </p:extLst>
          </p:nvPr>
        </p:nvGraphicFramePr>
        <p:xfrm>
          <a:off x="381000" y="1828800"/>
          <a:ext cx="3939655" cy="4267200"/>
        </p:xfrm>
        <a:graphic>
          <a:graphicData uri="http://schemas.openxmlformats.org/drawingml/2006/table">
            <a:tbl>
              <a:tblPr rtl="1"/>
              <a:tblGrid>
                <a:gridCol w="3939655"/>
              </a:tblGrid>
              <a:tr h="4267200">
                <a:tc>
                  <a:txBody>
                    <a:bodyPr/>
                    <a:lstStyle/>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kern="1200" dirty="0" smtClean="0">
                          <a:solidFill>
                            <a:schemeClr val="tx1"/>
                          </a:solidFill>
                          <a:latin typeface="Simplified Arabic" pitchFamily="18" charset="-78"/>
                          <a:ea typeface="+mn-ea"/>
                          <a:cs typeface="Simplified Arabic" pitchFamily="18" charset="-78"/>
                        </a:rPr>
                        <a:t>توفير الموارد المالية والبشرية والأجهزة والمعدات اللازمة.</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kern="1200" dirty="0" smtClean="0">
                          <a:solidFill>
                            <a:schemeClr val="tx1"/>
                          </a:solidFill>
                          <a:latin typeface="Simplified Arabic" pitchFamily="18" charset="-78"/>
                          <a:ea typeface="+mn-ea"/>
                          <a:cs typeface="Simplified Arabic" pitchFamily="18" charset="-78"/>
                        </a:rPr>
                        <a:t>التركيز على المشاريع التنموية الاستثمارية لزيادة عائد البلدية.</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kern="1200" dirty="0" smtClean="0">
                          <a:solidFill>
                            <a:schemeClr val="tx1"/>
                          </a:solidFill>
                          <a:latin typeface="Simplified Arabic" pitchFamily="18" charset="-78"/>
                          <a:ea typeface="+mn-ea"/>
                          <a:cs typeface="Simplified Arabic" pitchFamily="18" charset="-78"/>
                        </a:rPr>
                        <a:t>توعية المجتمع المحلي من خلال دورات ومقالات صحفية وبرامج وغيرها.</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kern="1200" dirty="0" smtClean="0">
                          <a:solidFill>
                            <a:schemeClr val="tx1"/>
                          </a:solidFill>
                          <a:latin typeface="Simplified Arabic" pitchFamily="18" charset="-78"/>
                          <a:ea typeface="+mn-ea"/>
                          <a:cs typeface="Simplified Arabic" pitchFamily="18" charset="-78"/>
                        </a:rPr>
                        <a:t>توفير المقر الملائم.</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kern="1200" dirty="0" smtClean="0">
                          <a:solidFill>
                            <a:schemeClr val="tx1"/>
                          </a:solidFill>
                          <a:latin typeface="Simplified Arabic" pitchFamily="18" charset="-78"/>
                          <a:ea typeface="+mn-ea"/>
                          <a:cs typeface="Simplified Arabic" pitchFamily="18" charset="-78"/>
                        </a:rPr>
                        <a:t>التخصصية في العمل التنموي للمؤسسات بحيث</a:t>
                      </a:r>
                      <a:r>
                        <a:rPr lang="ar-SA" sz="1400" kern="1200" baseline="0" dirty="0" smtClean="0">
                          <a:solidFill>
                            <a:schemeClr val="tx1"/>
                          </a:solidFill>
                          <a:latin typeface="Simplified Arabic" pitchFamily="18" charset="-78"/>
                          <a:ea typeface="+mn-ea"/>
                          <a:cs typeface="Simplified Arabic" pitchFamily="18" charset="-78"/>
                        </a:rPr>
                        <a:t> تمتلك كل</a:t>
                      </a:r>
                      <a:r>
                        <a:rPr lang="ar-SA" sz="1400" kern="1200" dirty="0" smtClean="0">
                          <a:solidFill>
                            <a:schemeClr val="tx1"/>
                          </a:solidFill>
                          <a:latin typeface="Simplified Arabic" pitchFamily="18" charset="-78"/>
                          <a:ea typeface="+mn-ea"/>
                          <a:cs typeface="Simplified Arabic" pitchFamily="18" charset="-78"/>
                        </a:rPr>
                        <a:t> مؤسسة دور</a:t>
                      </a:r>
                      <a:r>
                        <a:rPr lang="ar-SA" sz="1400" kern="1200" baseline="0" dirty="0" smtClean="0">
                          <a:solidFill>
                            <a:schemeClr val="tx1"/>
                          </a:solidFill>
                          <a:latin typeface="Simplified Arabic" pitchFamily="18" charset="-78"/>
                          <a:ea typeface="+mn-ea"/>
                          <a:cs typeface="Simplified Arabic" pitchFamily="18" charset="-78"/>
                        </a:rPr>
                        <a:t> واحد فقط.</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kern="1200" dirty="0" smtClean="0">
                          <a:solidFill>
                            <a:schemeClr val="tx1"/>
                          </a:solidFill>
                          <a:latin typeface="Simplified Arabic" pitchFamily="18" charset="-78"/>
                          <a:ea typeface="+mn-ea"/>
                          <a:cs typeface="Simplified Arabic" pitchFamily="18" charset="-78"/>
                        </a:rPr>
                        <a:t>تعزيز</a:t>
                      </a:r>
                      <a:r>
                        <a:rPr lang="ar-SA" sz="1400" kern="1200" baseline="0" dirty="0" smtClean="0">
                          <a:solidFill>
                            <a:schemeClr val="tx1"/>
                          </a:solidFill>
                          <a:latin typeface="Simplified Arabic" pitchFamily="18" charset="-78"/>
                          <a:ea typeface="+mn-ea"/>
                          <a:cs typeface="Simplified Arabic" pitchFamily="18" charset="-78"/>
                        </a:rPr>
                        <a:t> أ</a:t>
                      </a:r>
                      <a:r>
                        <a:rPr lang="ar-SA" sz="1400" kern="1200" dirty="0" smtClean="0">
                          <a:solidFill>
                            <a:schemeClr val="tx1"/>
                          </a:solidFill>
                          <a:latin typeface="Simplified Arabic" pitchFamily="18" charset="-78"/>
                          <a:ea typeface="+mn-ea"/>
                          <a:cs typeface="Simplified Arabic" pitchFamily="18" charset="-78"/>
                        </a:rPr>
                        <a:t>ساليب التشبيك بين المؤسسات.</a:t>
                      </a:r>
                    </a:p>
                    <a:p>
                      <a:pPr marL="342900" marR="0" lvl="0" indent="-342900" algn="just" defTabSz="1018824" rtl="1" eaLnBrk="1" fontAlgn="auto" latinLnBrk="0" hangingPunct="1">
                        <a:lnSpc>
                          <a:spcPct val="100000"/>
                        </a:lnSpc>
                        <a:spcBef>
                          <a:spcPts val="0"/>
                        </a:spcBef>
                        <a:spcAft>
                          <a:spcPts val="0"/>
                        </a:spcAft>
                        <a:buClrTx/>
                        <a:buSzTx/>
                        <a:buFont typeface="+mj-lt"/>
                        <a:buAutoNum type="arabicPeriod"/>
                        <a:tabLst/>
                        <a:defRPr/>
                      </a:pPr>
                      <a:r>
                        <a:rPr lang="ar-SA" sz="1400" kern="1200" dirty="0" smtClean="0">
                          <a:solidFill>
                            <a:schemeClr val="tx1"/>
                          </a:solidFill>
                          <a:latin typeface="Simplified Arabic" pitchFamily="18" charset="-78"/>
                          <a:ea typeface="+mn-ea"/>
                          <a:cs typeface="Simplified Arabic" pitchFamily="18" charset="-78"/>
                        </a:rPr>
                        <a:t>تطوير البنية التحتية.</a:t>
                      </a:r>
                    </a:p>
                  </a:txBody>
                  <a:tcPr marL="68580" marR="68580" marT="0"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1078963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المعيقات والصعوبات التي تواجه مزودي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9" name="TextBox 8"/>
          <p:cNvSpPr txBox="1"/>
          <p:nvPr/>
        </p:nvSpPr>
        <p:spPr>
          <a:xfrm>
            <a:off x="4724400" y="1354723"/>
            <a:ext cx="4074237" cy="338554"/>
          </a:xfrm>
          <a:prstGeom prst="rect">
            <a:avLst/>
          </a:prstGeom>
          <a:solidFill>
            <a:schemeClr val="tx2">
              <a:lumMod val="60000"/>
              <a:lumOff val="40000"/>
            </a:schemeClr>
          </a:solidFill>
          <a:ln>
            <a:solidFill>
              <a:schemeClr val="tx2">
                <a:lumMod val="60000"/>
                <a:lumOff val="40000"/>
              </a:schemeClr>
            </a:solidFill>
          </a:ln>
        </p:spPr>
        <p:style>
          <a:lnRef idx="1">
            <a:schemeClr val="accent6"/>
          </a:lnRef>
          <a:fillRef idx="2">
            <a:schemeClr val="accent6"/>
          </a:fillRef>
          <a:effectRef idx="1">
            <a:schemeClr val="accent6"/>
          </a:effectRef>
          <a:fontRef idx="minor">
            <a:schemeClr val="dk1"/>
          </a:fontRef>
        </p:style>
        <p:txBody>
          <a:bodyPr wrap="square" rtlCol="0" anchor="ctr">
            <a:spAutoFit/>
          </a:bodyPr>
          <a:lstStyle/>
          <a:p>
            <a:pPr algn="ctr"/>
            <a:r>
              <a:rPr lang="ar-SA" sz="1600" b="1" dirty="0" smtClean="0">
                <a:solidFill>
                  <a:schemeClr val="bg1"/>
                </a:solidFill>
                <a:latin typeface="Simplified Arabic" panose="02020603050405020304" pitchFamily="18" charset="-78"/>
                <a:cs typeface="Simplified Arabic" panose="02020603050405020304" pitchFamily="18" charset="-78"/>
              </a:rPr>
              <a:t>المعيقات والصعوبات القانونية</a:t>
            </a:r>
            <a:endParaRPr lang="en-US" sz="1600" b="1" dirty="0">
              <a:solidFill>
                <a:schemeClr val="bg1"/>
              </a:solidFill>
              <a:latin typeface="Simplified Arabic" panose="02020603050405020304" pitchFamily="18" charset="-78"/>
              <a:cs typeface="Simplified Arabic" panose="02020603050405020304" pitchFamily="18" charset="-78"/>
            </a:endParaRPr>
          </a:p>
        </p:txBody>
      </p:sp>
      <p:sp>
        <p:nvSpPr>
          <p:cNvPr id="10" name="TextBox 9"/>
          <p:cNvSpPr txBox="1"/>
          <p:nvPr/>
        </p:nvSpPr>
        <p:spPr>
          <a:xfrm>
            <a:off x="354136" y="1354723"/>
            <a:ext cx="3989264" cy="338554"/>
          </a:xfrm>
          <a:prstGeom prst="rect">
            <a:avLst/>
          </a:prstGeom>
          <a:solidFill>
            <a:schemeClr val="tx2">
              <a:lumMod val="60000"/>
              <a:lumOff val="40000"/>
            </a:schemeClr>
          </a:solidFill>
          <a:ln>
            <a:solidFill>
              <a:schemeClr val="tx2">
                <a:lumMod val="60000"/>
                <a:lumOff val="40000"/>
              </a:schemeClr>
            </a:solidFill>
          </a:ln>
        </p:spPr>
        <p:style>
          <a:lnRef idx="1">
            <a:schemeClr val="accent6"/>
          </a:lnRef>
          <a:fillRef idx="2">
            <a:schemeClr val="accent6"/>
          </a:fillRef>
          <a:effectRef idx="1">
            <a:schemeClr val="accent6"/>
          </a:effectRef>
          <a:fontRef idx="minor">
            <a:schemeClr val="dk1"/>
          </a:fontRef>
        </p:style>
        <p:txBody>
          <a:bodyPr wrap="square" rtlCol="0" anchor="ctr">
            <a:spAutoFit/>
          </a:bodyPr>
          <a:lstStyle/>
          <a:p>
            <a:pPr algn="ctr"/>
            <a:r>
              <a:rPr lang="ar-SA" sz="1600" b="1" dirty="0" smtClean="0">
                <a:solidFill>
                  <a:schemeClr val="bg1"/>
                </a:solidFill>
                <a:latin typeface="Simplified Arabic" panose="02020603050405020304" pitchFamily="18" charset="-78"/>
                <a:cs typeface="Simplified Arabic" panose="02020603050405020304" pitchFamily="18" charset="-78"/>
              </a:rPr>
              <a:t>الحلول المقترحة</a:t>
            </a:r>
            <a:endParaRPr lang="en-US" sz="1600" b="1" dirty="0">
              <a:solidFill>
                <a:schemeClr val="bg1"/>
              </a:solidFill>
              <a:latin typeface="Simplified Arabic" panose="02020603050405020304" pitchFamily="18" charset="-78"/>
              <a:cs typeface="Simplified Arabic" panose="02020603050405020304" pitchFamily="18" charset="-78"/>
            </a:endParaRPr>
          </a:p>
        </p:txBody>
      </p:sp>
      <p:graphicFrame>
        <p:nvGraphicFramePr>
          <p:cNvPr id="11" name="Table 10"/>
          <p:cNvGraphicFramePr>
            <a:graphicFrameLocks noGrp="1"/>
          </p:cNvGraphicFramePr>
          <p:nvPr>
            <p:extLst>
              <p:ext uri="{D42A27DB-BD31-4B8C-83A1-F6EECF244321}">
                <p14:modId xmlns:p14="http://schemas.microsoft.com/office/powerpoint/2010/main" xmlns="" val="1097450214"/>
              </p:ext>
            </p:extLst>
          </p:nvPr>
        </p:nvGraphicFramePr>
        <p:xfrm>
          <a:off x="4724399" y="1828800"/>
          <a:ext cx="4074237" cy="4267200"/>
        </p:xfrm>
        <a:graphic>
          <a:graphicData uri="http://schemas.openxmlformats.org/drawingml/2006/table">
            <a:tbl>
              <a:tblPr rtl="1"/>
              <a:tblGrid>
                <a:gridCol w="4074237"/>
              </a:tblGrid>
              <a:tr h="4267200">
                <a:tc>
                  <a:txBody>
                    <a:bodyPr/>
                    <a:lstStyle/>
                    <a:p>
                      <a:pPr marL="342900" marR="0" lvl="0" indent="-342900" algn="just" defTabSz="1018824" rtl="1" eaLnBrk="1" fontAlgn="auto" latinLnBrk="0" hangingPunct="1">
                        <a:lnSpc>
                          <a:spcPct val="107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المركزية في علاقة البلدية ووزارة الحكم المحلي.</a:t>
                      </a:r>
                    </a:p>
                    <a:p>
                      <a:pPr marL="342900" marR="0" lvl="0" indent="-342900" algn="just" defTabSz="1018824" rtl="1" eaLnBrk="1" fontAlgn="auto" latinLnBrk="0" hangingPunct="1">
                        <a:lnSpc>
                          <a:spcPct val="107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عدم وجود دور رقابي إرشادي من قبل وزارة العمل.</a:t>
                      </a:r>
                    </a:p>
                    <a:p>
                      <a:pPr marL="342900" marR="0" lvl="0" indent="-342900" algn="just" defTabSz="1018824" rtl="1" eaLnBrk="1" fontAlgn="auto" latinLnBrk="0" hangingPunct="1">
                        <a:lnSpc>
                          <a:spcPct val="107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عدم تحديث القوانين القديمة.</a:t>
                      </a:r>
                    </a:p>
                    <a:p>
                      <a:pPr marL="342900" marR="0" lvl="0" indent="-342900" algn="just" defTabSz="1018824" rtl="1" eaLnBrk="1" fontAlgn="auto" latinLnBrk="0" hangingPunct="1">
                        <a:lnSpc>
                          <a:spcPct val="107000"/>
                        </a:lnSpc>
                        <a:spcBef>
                          <a:spcPts val="0"/>
                        </a:spcBef>
                        <a:spcAft>
                          <a:spcPts val="0"/>
                        </a:spcAft>
                        <a:buClrTx/>
                        <a:buSzTx/>
                        <a:buFont typeface="+mj-lt"/>
                        <a:buAutoNum type="arabicPeriod"/>
                        <a:tabLst/>
                        <a:defRPr/>
                      </a:pPr>
                      <a:r>
                        <a:rPr lang="ar-SA" sz="1400" dirty="0" smtClean="0">
                          <a:latin typeface="Simplified Arabic" pitchFamily="18" charset="-78"/>
                          <a:cs typeface="Simplified Arabic" pitchFamily="18" charset="-78"/>
                        </a:rPr>
                        <a:t>قانون تشجيع الاستثمار</a:t>
                      </a:r>
                      <a:r>
                        <a:rPr lang="ar-SA" sz="1400" baseline="0" dirty="0" smtClean="0">
                          <a:latin typeface="Simplified Arabic" pitchFamily="18" charset="-78"/>
                          <a:cs typeface="Simplified Arabic" pitchFamily="18" charset="-78"/>
                        </a:rPr>
                        <a:t> و</a:t>
                      </a:r>
                      <a:r>
                        <a:rPr lang="ar-SA" sz="1400" dirty="0" smtClean="0">
                          <a:latin typeface="Simplified Arabic" pitchFamily="18" charset="-78"/>
                          <a:cs typeface="Simplified Arabic" pitchFamily="18" charset="-78"/>
                        </a:rPr>
                        <a:t>قانون العمل</a:t>
                      </a:r>
                      <a:r>
                        <a:rPr lang="ar-SA" sz="1400" baseline="0" dirty="0" smtClean="0">
                          <a:latin typeface="Simplified Arabic" pitchFamily="18" charset="-78"/>
                          <a:cs typeface="Simplified Arabic" pitchFamily="18" charset="-78"/>
                        </a:rPr>
                        <a:t> المؤثر سلباً على التجار.</a:t>
                      </a:r>
                      <a:endParaRPr lang="ar-SA" sz="1400" dirty="0" smtClean="0">
                        <a:latin typeface="Simplified Arabic" pitchFamily="18" charset="-78"/>
                        <a:cs typeface="Simplified Arabic" pitchFamily="18" charset="-78"/>
                      </a:endParaRPr>
                    </a:p>
                  </a:txBody>
                  <a:tcPr marL="68580" marR="68580" marT="0"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xmlns="" val="1127753692"/>
              </p:ext>
            </p:extLst>
          </p:nvPr>
        </p:nvGraphicFramePr>
        <p:xfrm>
          <a:off x="381000" y="1828800"/>
          <a:ext cx="3939655" cy="4267200"/>
        </p:xfrm>
        <a:graphic>
          <a:graphicData uri="http://schemas.openxmlformats.org/drawingml/2006/table">
            <a:tbl>
              <a:tblPr rtl="1"/>
              <a:tblGrid>
                <a:gridCol w="3939655"/>
              </a:tblGrid>
              <a:tr h="4267200">
                <a:tc>
                  <a:txBody>
                    <a:bodyPr/>
                    <a:lstStyle/>
                    <a:p>
                      <a:pPr marL="342900" marR="0" lvl="0" indent="-342900" algn="just" defTabSz="1018824" rtl="1" eaLnBrk="1" latinLnBrk="0" hangingPunct="1">
                        <a:lnSpc>
                          <a:spcPct val="107000"/>
                        </a:lnSpc>
                        <a:spcBef>
                          <a:spcPts val="600"/>
                        </a:spcBef>
                        <a:spcAft>
                          <a:spcPts val="0"/>
                        </a:spcAft>
                        <a:buFont typeface="+mj-lt"/>
                        <a:buAutoNum type="arabicPeriod"/>
                      </a:pPr>
                      <a:r>
                        <a:rPr lang="ar-SA" sz="1400" kern="1200" baseline="0" dirty="0" smtClean="0">
                          <a:solidFill>
                            <a:schemeClr val="tx1"/>
                          </a:solidFill>
                          <a:latin typeface="Simplified Arabic" pitchFamily="18" charset="-78"/>
                          <a:ea typeface="Calibri"/>
                          <a:cs typeface="Simplified Arabic" pitchFamily="18" charset="-78"/>
                        </a:rPr>
                        <a:t>منح صلاحيات أوسع للبلدية.</a:t>
                      </a:r>
                    </a:p>
                    <a:p>
                      <a:pPr marL="342900" marR="0" lvl="0" indent="-342900" algn="just" defTabSz="1018824" rtl="1" eaLnBrk="1" latinLnBrk="0" hangingPunct="1">
                        <a:lnSpc>
                          <a:spcPct val="107000"/>
                        </a:lnSpc>
                        <a:spcBef>
                          <a:spcPts val="600"/>
                        </a:spcBef>
                        <a:spcAft>
                          <a:spcPts val="0"/>
                        </a:spcAft>
                        <a:buFont typeface="+mj-lt"/>
                        <a:buAutoNum type="arabicPeriod"/>
                      </a:pPr>
                      <a:r>
                        <a:rPr lang="ar-SA" sz="1400" kern="1200" dirty="0" smtClean="0">
                          <a:solidFill>
                            <a:schemeClr val="tx1"/>
                          </a:solidFill>
                          <a:latin typeface="Simplified Arabic" pitchFamily="18" charset="-78"/>
                          <a:ea typeface="Calibri"/>
                          <a:cs typeface="Simplified Arabic" pitchFamily="18" charset="-78"/>
                        </a:rPr>
                        <a:t>إرشاد وتوجيه وتثقيف الجمعيات بالجوانب القانونية قبل محاسبتها.</a:t>
                      </a:r>
                    </a:p>
                    <a:p>
                      <a:pPr marL="342900" marR="0" lvl="0" indent="-342900" algn="just" defTabSz="1018824" rtl="1" eaLnBrk="1" latinLnBrk="0" hangingPunct="1">
                        <a:lnSpc>
                          <a:spcPct val="107000"/>
                        </a:lnSpc>
                        <a:spcBef>
                          <a:spcPts val="600"/>
                        </a:spcBef>
                        <a:spcAft>
                          <a:spcPts val="0"/>
                        </a:spcAft>
                        <a:buFont typeface="+mj-lt"/>
                        <a:buAutoNum type="arabicPeriod"/>
                      </a:pPr>
                      <a:r>
                        <a:rPr lang="ar-SA" sz="1400" kern="1200" dirty="0" smtClean="0">
                          <a:solidFill>
                            <a:schemeClr val="tx1"/>
                          </a:solidFill>
                          <a:latin typeface="Simplified Arabic" pitchFamily="18" charset="-78"/>
                          <a:ea typeface="Calibri"/>
                          <a:cs typeface="Simplified Arabic" pitchFamily="18" charset="-78"/>
                        </a:rPr>
                        <a:t>إجراء التعديلات اللازمة على القوانين.</a:t>
                      </a:r>
                    </a:p>
                    <a:p>
                      <a:pPr marL="342900" marR="0" lvl="0" indent="-342900" algn="just" defTabSz="1018824" rtl="1" eaLnBrk="1" latinLnBrk="0" hangingPunct="1">
                        <a:lnSpc>
                          <a:spcPct val="107000"/>
                        </a:lnSpc>
                        <a:spcBef>
                          <a:spcPts val="600"/>
                        </a:spcBef>
                        <a:spcAft>
                          <a:spcPts val="0"/>
                        </a:spcAft>
                        <a:buFont typeface="+mj-lt"/>
                        <a:buAutoNum type="arabicPeriod"/>
                      </a:pPr>
                      <a:r>
                        <a:rPr lang="ar-SA" sz="1400" kern="1200" dirty="0" smtClean="0">
                          <a:solidFill>
                            <a:schemeClr val="tx1"/>
                          </a:solidFill>
                          <a:latin typeface="Simplified Arabic" pitchFamily="18" charset="-78"/>
                          <a:ea typeface="Calibri"/>
                          <a:cs typeface="Simplified Arabic" pitchFamily="18" charset="-78"/>
                        </a:rPr>
                        <a:t>إعطاء القطاع الخاص المزيد من التسهيلات</a:t>
                      </a:r>
                      <a:r>
                        <a:rPr lang="ar-SA" sz="1400" kern="1200" baseline="0" dirty="0" smtClean="0">
                          <a:solidFill>
                            <a:schemeClr val="tx1"/>
                          </a:solidFill>
                          <a:latin typeface="Simplified Arabic" pitchFamily="18" charset="-78"/>
                          <a:ea typeface="Calibri"/>
                          <a:cs typeface="Simplified Arabic" pitchFamily="18" charset="-78"/>
                        </a:rPr>
                        <a:t> والتشجيع.</a:t>
                      </a:r>
                      <a:endParaRPr lang="ar-SA" sz="1400" kern="1200" dirty="0" smtClean="0">
                        <a:solidFill>
                          <a:schemeClr val="tx1"/>
                        </a:solidFill>
                        <a:latin typeface="Simplified Arabic" pitchFamily="18" charset="-78"/>
                        <a:ea typeface="Calibri"/>
                        <a:cs typeface="Simplified Arabic" pitchFamily="18" charset="-78"/>
                      </a:endParaRPr>
                    </a:p>
                  </a:txBody>
                  <a:tcPr marL="68580" marR="68580" marT="0" marB="0" anchor="ctr">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1351196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Subtitle 1"/>
          <p:cNvSpPr>
            <a:spLocks noGrp="1"/>
          </p:cNvSpPr>
          <p:nvPr>
            <p:ph type="subTitle" idx="1"/>
          </p:nvPr>
        </p:nvSpPr>
        <p:spPr>
          <a:noFill/>
        </p:spPr>
        <p:txBody>
          <a:bodyPr vert="horz" lIns="91440" tIns="45720" rIns="91440" bIns="45720" rtlCol="0" anchor="b">
            <a:noAutofit/>
          </a:bodyPr>
          <a:lstStyle/>
          <a:p>
            <a:r>
              <a:rPr lang="ar-SA" i="0" dirty="0"/>
              <a:t>المؤسسات الفاعلة في تنمية الاقتصاد المحلي</a:t>
            </a:r>
            <a:endParaRPr lang="en-US" i="0" dirty="0"/>
          </a:p>
        </p:txBody>
      </p:sp>
      <p:sp>
        <p:nvSpPr>
          <p:cNvPr id="9" name="Rectangle 8"/>
          <p:cNvSpPr/>
          <p:nvPr/>
        </p:nvSpPr>
        <p:spPr>
          <a:xfrm>
            <a:off x="354136" y="1219200"/>
            <a:ext cx="8408864"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1600" dirty="0" smtClean="0">
                <a:solidFill>
                  <a:schemeClr val="tx1"/>
                </a:solidFill>
                <a:latin typeface="Simplified Arabic" panose="02020603050405020304" pitchFamily="18" charset="-78"/>
                <a:cs typeface="Simplified Arabic" panose="02020603050405020304" pitchFamily="18" charset="-78"/>
              </a:rPr>
              <a:t>من خلال المقابلات التي تمت مع المؤسسات تم استطلاع آرائها حول أهم منشآت الأعمال في بلدة كفر راعي والتي تساهم في التنمية الاقتصادية المحلية وقد أجمعت الغالبية العظمى على أن أهم تلك المنشآت:</a:t>
            </a:r>
            <a:endParaRPr lang="en-US" sz="1600" dirty="0">
              <a:solidFill>
                <a:schemeClr val="tx1"/>
              </a:solidFill>
              <a:latin typeface="Simplified Arabic" panose="02020603050405020304" pitchFamily="18" charset="-78"/>
              <a:cs typeface="Simplified Arabic" panose="02020603050405020304" pitchFamily="18" charset="-78"/>
            </a:endParaRPr>
          </a:p>
        </p:txBody>
      </p:sp>
      <p:graphicFrame>
        <p:nvGraphicFramePr>
          <p:cNvPr id="4" name="Diagram 3"/>
          <p:cNvGraphicFramePr/>
          <p:nvPr>
            <p:extLst>
              <p:ext uri="{D42A27DB-BD31-4B8C-83A1-F6EECF244321}">
                <p14:modId xmlns:p14="http://schemas.microsoft.com/office/powerpoint/2010/main" xmlns="" val="715753051"/>
              </p:ext>
            </p:extLst>
          </p:nvPr>
        </p:nvGraphicFramePr>
        <p:xfrm>
          <a:off x="1243868" y="2057400"/>
          <a:ext cx="66294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620245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المؤسسات الفاعلة في تنمية الاقتصاد </a:t>
            </a:r>
            <a:r>
              <a:rPr lang="ar-SA" i="0" dirty="0" smtClean="0"/>
              <a:t>المحلي</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8" name="Rectangle 7"/>
          <p:cNvSpPr/>
          <p:nvPr/>
        </p:nvSpPr>
        <p:spPr>
          <a:xfrm>
            <a:off x="506536" y="1295400"/>
            <a:ext cx="8256464" cy="495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spcBef>
                <a:spcPts val="1200"/>
              </a:spcBef>
              <a:spcAft>
                <a:spcPts val="1200"/>
              </a:spcAft>
            </a:pPr>
            <a:r>
              <a:rPr lang="ar-SA" sz="1600" b="1" dirty="0" smtClean="0">
                <a:solidFill>
                  <a:schemeClr val="tx1"/>
                </a:solidFill>
                <a:latin typeface="Simplified Arabic" panose="02020603050405020304" pitchFamily="18" charset="-78"/>
                <a:cs typeface="Simplified Arabic" panose="02020603050405020304" pitchFamily="18" charset="-78"/>
              </a:rPr>
              <a:t>عند سؤال مزودي الخدمات حول كيفية مساهمة مؤسساتهم في تحقيق التنمية الاقتصادية، فقد تنوعت الأجوبة على هذا السؤال وكان أبرزها:</a:t>
            </a:r>
          </a:p>
          <a:p>
            <a:pPr marL="342900" indent="-342900" algn="just" rtl="1">
              <a:spcBef>
                <a:spcPts val="1200"/>
              </a:spcBef>
              <a:spcAft>
                <a:spcPts val="600"/>
              </a:spcAft>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تقديم </a:t>
            </a:r>
            <a:r>
              <a:rPr lang="ar-SA" sz="1600" dirty="0">
                <a:solidFill>
                  <a:schemeClr val="tx1"/>
                </a:solidFill>
                <a:latin typeface="Simplified Arabic" panose="02020603050405020304" pitchFamily="18" charset="-78"/>
                <a:cs typeface="Simplified Arabic" panose="02020603050405020304" pitchFamily="18" charset="-78"/>
              </a:rPr>
              <a:t>كافة التسهيلات </a:t>
            </a:r>
            <a:r>
              <a:rPr lang="ar-SA" sz="1600" dirty="0" smtClean="0">
                <a:solidFill>
                  <a:schemeClr val="tx1"/>
                </a:solidFill>
                <a:latin typeface="Simplified Arabic" panose="02020603050405020304" pitchFamily="18" charset="-78"/>
                <a:cs typeface="Simplified Arabic" panose="02020603050405020304" pitchFamily="18" charset="-78"/>
              </a:rPr>
              <a:t>للمستثمرين وحث </a:t>
            </a:r>
            <a:r>
              <a:rPr lang="ar-SA" sz="1600" dirty="0">
                <a:solidFill>
                  <a:schemeClr val="tx1"/>
                </a:solidFill>
                <a:latin typeface="Simplified Arabic" panose="02020603050405020304" pitchFamily="18" charset="-78"/>
                <a:cs typeface="Simplified Arabic" panose="02020603050405020304" pitchFamily="18" charset="-78"/>
              </a:rPr>
              <a:t>أصحاب القرار على توفير البيئة الاستثمارية لرجال </a:t>
            </a:r>
            <a:r>
              <a:rPr lang="ar-SA" sz="1600" dirty="0" smtClean="0">
                <a:solidFill>
                  <a:schemeClr val="tx1"/>
                </a:solidFill>
                <a:latin typeface="Simplified Arabic" panose="02020603050405020304" pitchFamily="18" charset="-78"/>
                <a:cs typeface="Simplified Arabic" panose="02020603050405020304" pitchFamily="18" charset="-78"/>
              </a:rPr>
              <a:t>الأعمال وتوفير البيئة القانونية المشجعة.</a:t>
            </a:r>
          </a:p>
          <a:p>
            <a:pPr marL="342900" indent="-342900" algn="just" rtl="1">
              <a:spcBef>
                <a:spcPts val="1200"/>
              </a:spcBef>
              <a:spcAft>
                <a:spcPts val="600"/>
              </a:spcAft>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الشراكة </a:t>
            </a:r>
            <a:r>
              <a:rPr lang="ar-SA" sz="1600" dirty="0">
                <a:solidFill>
                  <a:schemeClr val="tx1"/>
                </a:solidFill>
                <a:latin typeface="Simplified Arabic" panose="02020603050405020304" pitchFamily="18" charset="-78"/>
                <a:cs typeface="Simplified Arabic" panose="02020603050405020304" pitchFamily="18" charset="-78"/>
              </a:rPr>
              <a:t>مع القطاع الخاص لجلب رؤوس </a:t>
            </a:r>
            <a:r>
              <a:rPr lang="ar-SA" sz="1600" dirty="0" smtClean="0">
                <a:solidFill>
                  <a:schemeClr val="tx1"/>
                </a:solidFill>
                <a:latin typeface="Simplified Arabic" panose="02020603050405020304" pitchFamily="18" charset="-78"/>
                <a:cs typeface="Simplified Arabic" panose="02020603050405020304" pitchFamily="18" charset="-78"/>
              </a:rPr>
              <a:t>الأموال </a:t>
            </a:r>
            <a:r>
              <a:rPr lang="ar-SA" sz="1600" dirty="0">
                <a:solidFill>
                  <a:schemeClr val="tx1"/>
                </a:solidFill>
                <a:latin typeface="Simplified Arabic" panose="02020603050405020304" pitchFamily="18" charset="-78"/>
                <a:cs typeface="Simplified Arabic" panose="02020603050405020304" pitchFamily="18" charset="-78"/>
              </a:rPr>
              <a:t>للاستثمار داخل </a:t>
            </a:r>
            <a:r>
              <a:rPr lang="ar-SA" sz="1600" dirty="0" smtClean="0">
                <a:solidFill>
                  <a:schemeClr val="tx1"/>
                </a:solidFill>
                <a:latin typeface="Simplified Arabic" panose="02020603050405020304" pitchFamily="18" charset="-78"/>
                <a:cs typeface="Simplified Arabic" panose="02020603050405020304" pitchFamily="18" charset="-78"/>
              </a:rPr>
              <a:t>البلدة.</a:t>
            </a:r>
          </a:p>
          <a:p>
            <a:pPr marL="342900" indent="-342900" algn="just" rtl="1">
              <a:spcBef>
                <a:spcPts val="1200"/>
              </a:spcBef>
              <a:spcAft>
                <a:spcPts val="600"/>
              </a:spcAft>
              <a:buFont typeface="+mj-lt"/>
              <a:buAutoNum type="arabicPeriod"/>
            </a:pPr>
            <a:r>
              <a:rPr lang="ar-SA" sz="1600" dirty="0">
                <a:solidFill>
                  <a:schemeClr val="tx1"/>
                </a:solidFill>
                <a:latin typeface="Simplified Arabic" panose="02020603050405020304" pitchFamily="18" charset="-78"/>
                <a:cs typeface="Simplified Arabic" panose="02020603050405020304" pitchFamily="18" charset="-78"/>
              </a:rPr>
              <a:t>تحديد فرص الاستثمار الملائمة التي تحتاجها البلدة</a:t>
            </a:r>
            <a:r>
              <a:rPr lang="ar-SA" sz="1600" dirty="0" smtClean="0">
                <a:solidFill>
                  <a:schemeClr val="tx1"/>
                </a:solidFill>
                <a:latin typeface="Simplified Arabic" panose="02020603050405020304" pitchFamily="18" charset="-78"/>
                <a:cs typeface="Simplified Arabic" panose="02020603050405020304" pitchFamily="18" charset="-78"/>
              </a:rPr>
              <a:t>.</a:t>
            </a:r>
          </a:p>
          <a:p>
            <a:pPr marL="342900" indent="-342900" algn="just" rtl="1">
              <a:spcBef>
                <a:spcPts val="1200"/>
              </a:spcBef>
              <a:spcAft>
                <a:spcPts val="600"/>
              </a:spcAft>
              <a:buFont typeface="+mj-lt"/>
              <a:buAutoNum type="arabicPeriod"/>
            </a:pPr>
            <a:r>
              <a:rPr lang="ar-SA" sz="1600" dirty="0">
                <a:solidFill>
                  <a:schemeClr val="tx1"/>
                </a:solidFill>
                <a:latin typeface="Simplified Arabic" panose="02020603050405020304" pitchFamily="18" charset="-78"/>
                <a:cs typeface="Simplified Arabic" panose="02020603050405020304" pitchFamily="18" charset="-78"/>
              </a:rPr>
              <a:t>دعم </a:t>
            </a:r>
            <a:r>
              <a:rPr lang="ar-SA" sz="1600" dirty="0" smtClean="0">
                <a:solidFill>
                  <a:schemeClr val="tx1"/>
                </a:solidFill>
                <a:latin typeface="Simplified Arabic" panose="02020603050405020304" pitchFamily="18" charset="-78"/>
                <a:cs typeface="Simplified Arabic" panose="02020603050405020304" pitchFamily="18" charset="-78"/>
              </a:rPr>
              <a:t>القطاع الزراعي خاصة قطاع الزيتون </a:t>
            </a:r>
            <a:r>
              <a:rPr lang="ar-SA" sz="1600" dirty="0">
                <a:solidFill>
                  <a:schemeClr val="tx1"/>
                </a:solidFill>
                <a:latin typeface="Simplified Arabic" panose="02020603050405020304" pitchFamily="18" charset="-78"/>
                <a:cs typeface="Simplified Arabic" panose="02020603050405020304" pitchFamily="18" charset="-78"/>
              </a:rPr>
              <a:t>من ناحية </a:t>
            </a:r>
            <a:r>
              <a:rPr lang="ar-SA" sz="1600" dirty="0" smtClean="0">
                <a:solidFill>
                  <a:schemeClr val="tx1"/>
                </a:solidFill>
                <a:latin typeface="Simplified Arabic" panose="02020603050405020304" pitchFamily="18" charset="-78"/>
                <a:cs typeface="Simplified Arabic" panose="02020603050405020304" pitchFamily="18" charset="-78"/>
              </a:rPr>
              <a:t>إرشادية </a:t>
            </a:r>
            <a:r>
              <a:rPr lang="ar-SA" sz="1600" dirty="0">
                <a:solidFill>
                  <a:schemeClr val="tx1"/>
                </a:solidFill>
                <a:latin typeface="Simplified Arabic" panose="02020603050405020304" pitchFamily="18" charset="-78"/>
                <a:cs typeface="Simplified Arabic" panose="02020603050405020304" pitchFamily="18" charset="-78"/>
              </a:rPr>
              <a:t>وخدماتية </a:t>
            </a:r>
            <a:r>
              <a:rPr lang="ar-SA" sz="1600" dirty="0" smtClean="0">
                <a:solidFill>
                  <a:schemeClr val="tx1"/>
                </a:solidFill>
                <a:latin typeface="Simplified Arabic" panose="02020603050405020304" pitchFamily="18" charset="-78"/>
                <a:cs typeface="Simplified Arabic" panose="02020603050405020304" pitchFamily="18" charset="-78"/>
              </a:rPr>
              <a:t>وتسويقية.</a:t>
            </a:r>
          </a:p>
          <a:p>
            <a:pPr marL="342900" indent="-342900" algn="just" rtl="1">
              <a:spcBef>
                <a:spcPts val="1200"/>
              </a:spcBef>
              <a:spcAft>
                <a:spcPts val="600"/>
              </a:spcAft>
              <a:buFont typeface="+mj-lt"/>
              <a:buAutoNum type="arabicPeriod"/>
            </a:pPr>
            <a:r>
              <a:rPr lang="ar-SA" sz="1600" dirty="0">
                <a:solidFill>
                  <a:schemeClr val="tx1"/>
                </a:solidFill>
                <a:latin typeface="Simplified Arabic" panose="02020603050405020304" pitchFamily="18" charset="-78"/>
                <a:cs typeface="Simplified Arabic" panose="02020603050405020304" pitchFamily="18" charset="-78"/>
              </a:rPr>
              <a:t>زيادة </a:t>
            </a:r>
            <a:r>
              <a:rPr lang="ar-SA" sz="1600" dirty="0" smtClean="0">
                <a:solidFill>
                  <a:schemeClr val="tx1"/>
                </a:solidFill>
                <a:latin typeface="Simplified Arabic" panose="02020603050405020304" pitchFamily="18" charset="-78"/>
                <a:cs typeface="Simplified Arabic" panose="02020603050405020304" pitchFamily="18" charset="-78"/>
              </a:rPr>
              <a:t>الإنتاجية </a:t>
            </a:r>
            <a:r>
              <a:rPr lang="ar-SA" sz="1600" dirty="0">
                <a:solidFill>
                  <a:schemeClr val="tx1"/>
                </a:solidFill>
                <a:latin typeface="Simplified Arabic" panose="02020603050405020304" pitchFamily="18" charset="-78"/>
                <a:cs typeface="Simplified Arabic" panose="02020603050405020304" pitchFamily="18" charset="-78"/>
              </a:rPr>
              <a:t>الزراعية من خلال شق الطرق واستصلاح </a:t>
            </a:r>
            <a:r>
              <a:rPr lang="ar-SA" sz="1600" dirty="0" smtClean="0">
                <a:solidFill>
                  <a:schemeClr val="tx1"/>
                </a:solidFill>
                <a:latin typeface="Simplified Arabic" panose="02020603050405020304" pitchFamily="18" charset="-78"/>
                <a:cs typeface="Simplified Arabic" panose="02020603050405020304" pitchFamily="18" charset="-78"/>
              </a:rPr>
              <a:t>الأراضي وغيرها.</a:t>
            </a:r>
          </a:p>
          <a:p>
            <a:pPr marL="342900" indent="-342900" algn="just" rtl="1">
              <a:spcBef>
                <a:spcPts val="1200"/>
              </a:spcBef>
              <a:spcAft>
                <a:spcPts val="600"/>
              </a:spcAft>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توفير فرص عمل للنساء وتقديم </a:t>
            </a:r>
            <a:r>
              <a:rPr lang="ar-SA" sz="1600" dirty="0">
                <a:solidFill>
                  <a:schemeClr val="tx1"/>
                </a:solidFill>
                <a:latin typeface="Simplified Arabic" panose="02020603050405020304" pitchFamily="18" charset="-78"/>
                <a:cs typeface="Simplified Arabic" panose="02020603050405020304" pitchFamily="18" charset="-78"/>
              </a:rPr>
              <a:t>القروض التي </a:t>
            </a:r>
            <a:r>
              <a:rPr lang="ar-SA" sz="1600" dirty="0" smtClean="0">
                <a:solidFill>
                  <a:schemeClr val="tx1"/>
                </a:solidFill>
                <a:latin typeface="Simplified Arabic" panose="02020603050405020304" pitchFamily="18" charset="-78"/>
                <a:cs typeface="Simplified Arabic" panose="02020603050405020304" pitchFamily="18" charset="-78"/>
              </a:rPr>
              <a:t>تساعدهن على إقامة </a:t>
            </a:r>
            <a:r>
              <a:rPr lang="ar-SA" sz="1600" dirty="0">
                <a:solidFill>
                  <a:schemeClr val="tx1"/>
                </a:solidFill>
                <a:latin typeface="Simplified Arabic" panose="02020603050405020304" pitchFamily="18" charset="-78"/>
                <a:cs typeface="Simplified Arabic" panose="02020603050405020304" pitchFamily="18" charset="-78"/>
              </a:rPr>
              <a:t>المشاريع </a:t>
            </a:r>
            <a:r>
              <a:rPr lang="ar-SA" sz="1600" dirty="0" smtClean="0">
                <a:solidFill>
                  <a:schemeClr val="tx1"/>
                </a:solidFill>
                <a:latin typeface="Simplified Arabic" panose="02020603050405020304" pitchFamily="18" charset="-78"/>
                <a:cs typeface="Simplified Arabic" panose="02020603050405020304" pitchFamily="18" charset="-78"/>
              </a:rPr>
              <a:t>الخاصة.</a:t>
            </a:r>
          </a:p>
          <a:p>
            <a:pPr marL="342900" indent="-342900" algn="just" rtl="1">
              <a:spcBef>
                <a:spcPts val="1200"/>
              </a:spcBef>
              <a:spcAft>
                <a:spcPts val="600"/>
              </a:spcAft>
              <a:buFont typeface="+mj-lt"/>
              <a:buAutoNum type="arabicPeriod"/>
            </a:pPr>
            <a:r>
              <a:rPr lang="ar-SA" sz="1600" dirty="0" smtClean="0">
                <a:solidFill>
                  <a:schemeClr val="tx1"/>
                </a:solidFill>
                <a:latin typeface="Simplified Arabic" panose="02020603050405020304" pitchFamily="18" charset="-78"/>
                <a:cs typeface="Simplified Arabic" panose="02020603050405020304" pitchFamily="18" charset="-78"/>
              </a:rPr>
              <a:t>المساهمة </a:t>
            </a:r>
            <a:r>
              <a:rPr lang="ar-SA" sz="1600" dirty="0">
                <a:solidFill>
                  <a:schemeClr val="tx1"/>
                </a:solidFill>
                <a:latin typeface="Simplified Arabic" panose="02020603050405020304" pitchFamily="18" charset="-78"/>
                <a:cs typeface="Simplified Arabic" panose="02020603050405020304" pitchFamily="18" charset="-78"/>
              </a:rPr>
              <a:t>في فتح </a:t>
            </a:r>
            <a:r>
              <a:rPr lang="ar-SA" sz="1600" dirty="0" smtClean="0">
                <a:solidFill>
                  <a:schemeClr val="tx1"/>
                </a:solidFill>
                <a:latin typeface="Simplified Arabic" panose="02020603050405020304" pitchFamily="18" charset="-78"/>
                <a:cs typeface="Simplified Arabic" panose="02020603050405020304" pitchFamily="18" charset="-78"/>
              </a:rPr>
              <a:t>أسواق </a:t>
            </a:r>
            <a:r>
              <a:rPr lang="ar-SA" sz="1600" dirty="0">
                <a:solidFill>
                  <a:schemeClr val="tx1"/>
                </a:solidFill>
                <a:latin typeface="Simplified Arabic" panose="02020603050405020304" pitchFamily="18" charset="-78"/>
                <a:cs typeface="Simplified Arabic" panose="02020603050405020304" pitchFamily="18" charset="-78"/>
              </a:rPr>
              <a:t>خارجية للمنتجات الفلسطينية من خلال المشاركة في المعارض </a:t>
            </a:r>
            <a:r>
              <a:rPr lang="ar-SA" sz="1600" dirty="0" smtClean="0">
                <a:solidFill>
                  <a:schemeClr val="tx1"/>
                </a:solidFill>
                <a:latin typeface="Simplified Arabic" panose="02020603050405020304" pitchFamily="18" charset="-78"/>
                <a:cs typeface="Simplified Arabic" panose="02020603050405020304" pitchFamily="18" charset="-78"/>
              </a:rPr>
              <a:t>أو </a:t>
            </a:r>
            <a:r>
              <a:rPr lang="ar-SA" sz="1600" dirty="0">
                <a:solidFill>
                  <a:schemeClr val="tx1"/>
                </a:solidFill>
                <a:latin typeface="Simplified Arabic" panose="02020603050405020304" pitchFamily="18" charset="-78"/>
                <a:cs typeface="Simplified Arabic" panose="02020603050405020304" pitchFamily="18" charset="-78"/>
              </a:rPr>
              <a:t>من خلال السفارات والقنصليات الموجودة في </a:t>
            </a:r>
            <a:r>
              <a:rPr lang="ar-SA" sz="1600" dirty="0" smtClean="0">
                <a:solidFill>
                  <a:schemeClr val="tx1"/>
                </a:solidFill>
                <a:latin typeface="Simplified Arabic" panose="02020603050405020304" pitchFamily="18" charset="-78"/>
                <a:cs typeface="Simplified Arabic" panose="02020603050405020304" pitchFamily="18" charset="-78"/>
              </a:rPr>
              <a:t>الخارج.</a:t>
            </a:r>
            <a:endParaRPr lang="ar-SA" sz="16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11496966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المؤسسات الفاعلة في تنمية الاقتصاد المحلي</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10" name="Chart 9"/>
          <p:cNvGraphicFramePr>
            <a:graphicFrameLocks/>
          </p:cNvGraphicFramePr>
          <p:nvPr>
            <p:extLst>
              <p:ext uri="{D42A27DB-BD31-4B8C-83A1-F6EECF244321}">
                <p14:modId xmlns:p14="http://schemas.microsoft.com/office/powerpoint/2010/main" xmlns="" val="521197197"/>
              </p:ext>
            </p:extLst>
          </p:nvPr>
        </p:nvGraphicFramePr>
        <p:xfrm>
          <a:off x="1447800" y="2057400"/>
          <a:ext cx="5715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923736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عامة حول مزودي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3630519269"/>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103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عامة حول مزودي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1457999882"/>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523218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عامة حول مزودي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1258877374"/>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61635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anchor="b">
            <a:noAutofit/>
          </a:bodyPr>
          <a:lstStyle/>
          <a:p>
            <a:r>
              <a:rPr lang="ar-SA" i="0" dirty="0"/>
              <a:t>معلومات عامة حول مزودي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9" name="Chart 8"/>
          <p:cNvGraphicFramePr>
            <a:graphicFrameLocks/>
          </p:cNvGraphicFramePr>
          <p:nvPr>
            <p:extLst>
              <p:ext uri="{D42A27DB-BD31-4B8C-83A1-F6EECF244321}">
                <p14:modId xmlns:p14="http://schemas.microsoft.com/office/powerpoint/2010/main" xmlns="" val="2622185352"/>
              </p:ext>
            </p:extLst>
          </p:nvPr>
        </p:nvGraphicFramePr>
        <p:xfrm>
          <a:off x="354136" y="2057400"/>
          <a:ext cx="8485064" cy="3276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588363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noFill/>
        </p:spPr>
        <p:txBody>
          <a:bodyPr vert="horz" lIns="91440" tIns="45720" rIns="91440" bIns="45720" rtlCol="0" anchor="b">
            <a:noAutofit/>
          </a:bodyPr>
          <a:lstStyle/>
          <a:p>
            <a:r>
              <a:rPr lang="ar-SA" i="0" dirty="0"/>
              <a:t>معلومات حول الخدمات التي يقدمها مزودو الخدمات</a:t>
            </a:r>
            <a:endParaRPr lang="en-US" i="0" dirty="0"/>
          </a:p>
        </p:txBody>
      </p:sp>
      <p:sp>
        <p:nvSpPr>
          <p:cNvPr id="1034" name="AutoShape 10"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6" name="AutoShape 12"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38" name="AutoShape 14"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0" name="AutoShape 16"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sp>
        <p:nvSpPr>
          <p:cNvPr id="1042" name="AutoShape 18" descr="http://www.jiis.org.il/.upload/yearbook2014/graph_04_C0514.png"/>
          <p:cNvSpPr>
            <a:spLocks noChangeAspect="1" noChangeArrowheads="1"/>
          </p:cNvSpPr>
          <p:nvPr/>
        </p:nvSpPr>
        <p:spPr bwMode="auto">
          <a:xfrm>
            <a:off x="119674" y="-120386"/>
            <a:ext cx="234462" cy="254001"/>
          </a:xfrm>
          <a:prstGeom prst="rect">
            <a:avLst/>
          </a:prstGeom>
          <a:noFill/>
        </p:spPr>
        <p:txBody>
          <a:bodyPr vert="horz" wrap="square" lIns="72731" tIns="36366" rIns="72731" bIns="36366" numCol="1" anchor="t" anchorCtr="0" compatLnSpc="1">
            <a:prstTxWarp prst="textNoShape">
              <a:avLst/>
            </a:prstTxWarp>
          </a:bodyPr>
          <a:lstStyle/>
          <a:p>
            <a:endParaRPr lang="en-US">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1047553503"/>
              </p:ext>
            </p:extLst>
          </p:nvPr>
        </p:nvGraphicFramePr>
        <p:xfrm>
          <a:off x="228601" y="1219200"/>
          <a:ext cx="8637464" cy="4571999"/>
        </p:xfrm>
        <a:graphic>
          <a:graphicData uri="http://schemas.openxmlformats.org/drawingml/2006/table">
            <a:tbl>
              <a:tblPr firstRow="1" bandRow="1">
                <a:tableStyleId>{5C22544A-7EE6-4342-B048-85BDC9FD1C3A}</a:tableStyleId>
              </a:tblPr>
              <a:tblGrid>
                <a:gridCol w="4174906"/>
                <a:gridCol w="4462558"/>
              </a:tblGrid>
              <a:tr h="5074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1600" dirty="0" smtClean="0">
                          <a:latin typeface="Simplified Arabic" panose="02020603050405020304" pitchFamily="18" charset="-78"/>
                          <a:cs typeface="Simplified Arabic" panose="02020603050405020304" pitchFamily="18" charset="-78"/>
                        </a:rPr>
                        <a:t>الخدمات / البرامج المستقبلية التي</a:t>
                      </a:r>
                      <a:r>
                        <a:rPr lang="ar-SA" sz="1600" baseline="0" dirty="0" smtClean="0">
                          <a:latin typeface="Simplified Arabic" panose="02020603050405020304" pitchFamily="18" charset="-78"/>
                          <a:cs typeface="Simplified Arabic" panose="02020603050405020304" pitchFamily="18" charset="-78"/>
                        </a:rPr>
                        <a:t> تتطلع المؤسسة لتقديمها</a:t>
                      </a:r>
                      <a:endParaRPr lang="en-US" sz="1600" dirty="0" smtClean="0">
                        <a:latin typeface="Simplified Arabic" panose="02020603050405020304" pitchFamily="18" charset="-78"/>
                        <a:cs typeface="Simplified Arabic" panose="02020603050405020304" pitchFamily="18" charset="-78"/>
                      </a:endParaRPr>
                    </a:p>
                  </a:txBody>
                  <a:tcPr anchor="ctr">
                    <a:solidFill>
                      <a:schemeClr val="accent1">
                        <a:lumMod val="75000"/>
                      </a:schemeClr>
                    </a:solidFill>
                  </a:tcPr>
                </a:tc>
                <a:tc>
                  <a:txBody>
                    <a:bodyPr/>
                    <a:lstStyle/>
                    <a:p>
                      <a:pPr algn="ctr"/>
                      <a:r>
                        <a:rPr lang="ar-SA" sz="1600" dirty="0" smtClean="0">
                          <a:latin typeface="Simplified Arabic" panose="02020603050405020304" pitchFamily="18" charset="-78"/>
                          <a:cs typeface="Simplified Arabic" panose="02020603050405020304" pitchFamily="18" charset="-78"/>
                        </a:rPr>
                        <a:t>الخدمات / البرامج التي</a:t>
                      </a:r>
                      <a:r>
                        <a:rPr lang="ar-SA" sz="1600" baseline="0" dirty="0" smtClean="0">
                          <a:latin typeface="Simplified Arabic" panose="02020603050405020304" pitchFamily="18" charset="-78"/>
                          <a:cs typeface="Simplified Arabic" panose="02020603050405020304" pitchFamily="18" charset="-78"/>
                        </a:rPr>
                        <a:t> تقدمها المؤسسة</a:t>
                      </a:r>
                      <a:endParaRPr lang="en-US" sz="1600" dirty="0">
                        <a:latin typeface="Simplified Arabic" panose="02020603050405020304" pitchFamily="18" charset="-78"/>
                        <a:cs typeface="Simplified Arabic" panose="02020603050405020304" pitchFamily="18" charset="-78"/>
                      </a:endParaRPr>
                    </a:p>
                  </a:txBody>
                  <a:tcPr anchor="ctr">
                    <a:solidFill>
                      <a:schemeClr val="accent1">
                        <a:lumMod val="75000"/>
                      </a:schemeClr>
                    </a:solidFill>
                  </a:tcPr>
                </a:tc>
              </a:tr>
              <a:tr h="342885">
                <a:tc gridSpan="2">
                  <a:txBody>
                    <a:bodyPr/>
                    <a:lstStyle/>
                    <a:p>
                      <a:pPr algn="ctr"/>
                      <a:r>
                        <a:rPr lang="ar-SA" sz="1600" b="1" dirty="0" smtClean="0">
                          <a:solidFill>
                            <a:schemeClr val="tx1"/>
                          </a:solidFill>
                          <a:latin typeface="Simplified Arabic" panose="02020603050405020304" pitchFamily="18" charset="-78"/>
                          <a:cs typeface="Simplified Arabic" panose="02020603050405020304" pitchFamily="18" charset="-78"/>
                        </a:rPr>
                        <a:t>المجال: الاستشارات والمعلومات</a:t>
                      </a:r>
                      <a:endParaRPr lang="en-US" sz="1600" b="1" dirty="0">
                        <a:solidFill>
                          <a:schemeClr val="tx1"/>
                        </a:solidFill>
                        <a:latin typeface="Simplified Arabic" panose="02020603050405020304" pitchFamily="18" charset="-78"/>
                        <a:cs typeface="Simplified Arabic" panose="02020603050405020304" pitchFamily="18" charset="-78"/>
                      </a:endParaRPr>
                    </a:p>
                  </a:txBody>
                  <a:tcPr anchor="ctr">
                    <a:solidFill>
                      <a:schemeClr val="accent1">
                        <a:lumMod val="60000"/>
                        <a:lumOff val="40000"/>
                      </a:schemeClr>
                    </a:solidFill>
                  </a:tcPr>
                </a:tc>
                <a:tc hMerge="1">
                  <a:txBody>
                    <a:bodyPr/>
                    <a:lstStyle/>
                    <a:p>
                      <a:endParaRPr lang="en-US"/>
                    </a:p>
                  </a:txBody>
                  <a:tcPr/>
                </a:tc>
              </a:tr>
              <a:tr h="3721622">
                <a:tc>
                  <a:txBody>
                    <a:bodyPr/>
                    <a:lstStyle/>
                    <a:p>
                      <a:pPr marL="342900" indent="-342900" algn="just" rtl="1">
                        <a:spcBef>
                          <a:spcPts val="1200"/>
                        </a:spcBef>
                        <a:buFont typeface="+mj-lt"/>
                        <a:buAutoNum type="arabicPeriod"/>
                      </a:pPr>
                      <a:r>
                        <a:rPr lang="ar-SA" sz="1400" dirty="0" smtClean="0">
                          <a:latin typeface="Simplified Arabic" panose="02020603050405020304" pitchFamily="18" charset="-78"/>
                          <a:cs typeface="Simplified Arabic" panose="02020603050405020304" pitchFamily="18" charset="-78"/>
                        </a:rPr>
                        <a:t>تقديم الاستشارات.</a:t>
                      </a:r>
                    </a:p>
                    <a:p>
                      <a:pPr marL="342900" indent="-342900" algn="just" rtl="1">
                        <a:spcBef>
                          <a:spcPts val="1200"/>
                        </a:spcBef>
                        <a:buFont typeface="+mj-lt"/>
                        <a:buAutoNum type="arabicPeriod"/>
                      </a:pPr>
                      <a:r>
                        <a:rPr lang="ar-SA" sz="1400" dirty="0" smtClean="0">
                          <a:latin typeface="Simplified Arabic" panose="02020603050405020304" pitchFamily="18" charset="-78"/>
                          <a:cs typeface="Simplified Arabic" panose="02020603050405020304" pitchFamily="18" charset="-78"/>
                        </a:rPr>
                        <a:t>تقديم القروض للمشاريع الصغيرة والمتوسطة.</a:t>
                      </a:r>
                    </a:p>
                    <a:p>
                      <a:pPr marL="342900" indent="-342900" algn="just" rtl="1">
                        <a:spcBef>
                          <a:spcPts val="1200"/>
                        </a:spcBef>
                        <a:buFont typeface="+mj-lt"/>
                        <a:buAutoNum type="arabicPeriod"/>
                      </a:pPr>
                      <a:r>
                        <a:rPr lang="ar-SA" sz="1400" dirty="0" smtClean="0">
                          <a:latin typeface="Simplified Arabic" panose="02020603050405020304" pitchFamily="18" charset="-78"/>
                          <a:cs typeface="Simplified Arabic" panose="02020603050405020304" pitchFamily="18" charset="-78"/>
                        </a:rPr>
                        <a:t>توسعة نطاق الدورات التدريبية للقطاع الخاص.</a:t>
                      </a:r>
                    </a:p>
                    <a:p>
                      <a:pPr marL="342900" indent="-342900" algn="just" rtl="1">
                        <a:spcBef>
                          <a:spcPts val="1200"/>
                        </a:spcBef>
                        <a:buFont typeface="+mj-lt"/>
                        <a:buAutoNum type="arabicPeriod"/>
                      </a:pPr>
                      <a:r>
                        <a:rPr lang="ar-SA" sz="1400" dirty="0" smtClean="0">
                          <a:latin typeface="Simplified Arabic" panose="02020603050405020304" pitchFamily="18" charset="-78"/>
                          <a:cs typeface="Simplified Arabic" panose="02020603050405020304" pitchFamily="18" charset="-78"/>
                        </a:rPr>
                        <a:t>خدمات الدعم الفني الإلكتروني.</a:t>
                      </a:r>
                    </a:p>
                    <a:p>
                      <a:pPr marL="342900" indent="-342900" algn="just" rtl="1">
                        <a:spcBef>
                          <a:spcPts val="1200"/>
                        </a:spcBef>
                        <a:buFont typeface="+mj-lt"/>
                        <a:buAutoNum type="arabicPeriod"/>
                      </a:pPr>
                      <a:r>
                        <a:rPr lang="ar-SA" sz="1400" dirty="0" smtClean="0">
                          <a:latin typeface="Simplified Arabic" panose="02020603050405020304" pitchFamily="18" charset="-78"/>
                          <a:cs typeface="Simplified Arabic" panose="02020603050405020304" pitchFamily="18" charset="-78"/>
                        </a:rPr>
                        <a:t>التأمين الصحي. </a:t>
                      </a:r>
                      <a:endParaRPr lang="en-US" sz="1400" dirty="0" smtClean="0">
                        <a:latin typeface="Simplified Arabic" panose="02020603050405020304" pitchFamily="18" charset="-78"/>
                        <a:cs typeface="Simplified Arabic" panose="02020603050405020304" pitchFamily="18" charset="-78"/>
                      </a:endParaRPr>
                    </a:p>
                  </a:txBody>
                  <a:tcPr anchor="ctr"/>
                </a:tc>
                <a:tc>
                  <a:txBody>
                    <a:bodyPr/>
                    <a:lstStyle/>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إصدار شهادات المنشأ.</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دورات تدريبية وبرامج تنمية القدرات.</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تطوير المشاريع الصغيرة والمتوسطة.</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تقديم منح عينية.</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تشبيك المصنعين من خلال ربط رجال الأعمال في جنين.</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إصدار التصاريح التجارية.</a:t>
                      </a:r>
                    </a:p>
                    <a:p>
                      <a:pPr marL="342900" indent="-342900" algn="just" rtl="1">
                        <a:spcBef>
                          <a:spcPts val="100"/>
                        </a:spcBef>
                        <a:buFont typeface="+mj-lt"/>
                        <a:buAutoNum type="arabicPeriod"/>
                      </a:pPr>
                      <a:r>
                        <a:rPr lang="ar-SA" sz="1400" dirty="0" smtClean="0">
                          <a:latin typeface="Simplified Arabic" panose="02020603050405020304" pitchFamily="18" charset="-78"/>
                          <a:cs typeface="Simplified Arabic" panose="02020603050405020304" pitchFamily="18" charset="-78"/>
                        </a:rPr>
                        <a:t>التدريب المهني للمجتمع المحلي. </a:t>
                      </a:r>
                    </a:p>
                  </a:txBody>
                  <a:tcPr anchor="ctr"/>
                </a:tc>
              </a:tr>
            </a:tbl>
          </a:graphicData>
        </a:graphic>
      </p:graphicFrame>
    </p:spTree>
    <p:extLst>
      <p:ext uri="{BB962C8B-B14F-4D97-AF65-F5344CB8AC3E}">
        <p14:creationId xmlns:p14="http://schemas.microsoft.com/office/powerpoint/2010/main" xmlns="" val="283375375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MARTLOCKSHAPE" val="No"/>
</p:tagLst>
</file>

<file path=ppt/tags/tag2.xml><?xml version="1.0" encoding="utf-8"?>
<p:tagLst xmlns:a="http://schemas.openxmlformats.org/drawingml/2006/main" xmlns:r="http://schemas.openxmlformats.org/officeDocument/2006/relationships" xmlns:p="http://schemas.openxmlformats.org/presentationml/2006/main">
  <p:tag name="SMARTLOCKSHAPE" val="No"/>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1746</TotalTime>
  <Words>2055</Words>
  <Application>Microsoft Office PowerPoint</Application>
  <PresentationFormat>On-screen Show (4:3)</PresentationFormat>
  <Paragraphs>308</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dell</cp:lastModifiedBy>
  <cp:revision>123</cp:revision>
  <dcterms:created xsi:type="dcterms:W3CDTF">2015-10-31T11:31:45Z</dcterms:created>
  <dcterms:modified xsi:type="dcterms:W3CDTF">2015-11-05T11:52:11Z</dcterms:modified>
</cp:coreProperties>
</file>